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17C4-0A95-4BD7-84BA-92A66610C226}" type="datetimeFigureOut">
              <a:rPr lang="nl-NL" smtClean="0"/>
              <a:t>22-9-2017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1192-164C-4087-8E71-53BB6C76D5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28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17C4-0A95-4BD7-84BA-92A66610C226}" type="datetimeFigureOut">
              <a:rPr lang="nl-NL" smtClean="0"/>
              <a:t>22-9-2017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1192-164C-4087-8E71-53BB6C76D5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318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17C4-0A95-4BD7-84BA-92A66610C226}" type="datetimeFigureOut">
              <a:rPr lang="nl-NL" smtClean="0"/>
              <a:t>22-9-2017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1192-164C-4087-8E71-53BB6C76D5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5551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opsomming en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300">
                <a:solidFill>
                  <a:srgbClr val="FFFFFF"/>
                </a:solidFill>
              </a:rPr>
              <a:t>Titeltekst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xfrm>
            <a:off x="12700" y="1955800"/>
            <a:ext cx="6407150" cy="437515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 marL="1116802" indent="-475452">
              <a:buBlip>
                <a:blip r:embed="rId3"/>
              </a:buBlip>
              <a:defRPr sz="3200">
                <a:solidFill>
                  <a:srgbClr val="3A5253"/>
                </a:solidFill>
              </a:defRPr>
            </a:lvl2pPr>
            <a:lvl3pPr marL="1466052" indent="-475452">
              <a:buBlip>
                <a:blip r:embed="rId3"/>
              </a:buBlip>
              <a:defRPr sz="3200">
                <a:solidFill>
                  <a:srgbClr val="3A5253"/>
                </a:solidFill>
              </a:defRPr>
            </a:lvl3pPr>
            <a:lvl4pPr marL="1808952" indent="-475452">
              <a:buBlip>
                <a:blip r:embed="rId3"/>
              </a:buBlip>
              <a:defRPr sz="3200">
                <a:solidFill>
                  <a:srgbClr val="3A5253"/>
                </a:solidFill>
              </a:defRPr>
            </a:lvl4pPr>
            <a:lvl5pPr marL="2151852" indent="-475452">
              <a:buBlip>
                <a:blip r:embed="rId3"/>
              </a:buBlip>
              <a:defRPr sz="3200">
                <a:solidFill>
                  <a:srgbClr val="3A5253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364A"/>
                </a:solidFill>
              </a:rPr>
              <a:t>Hoofdtekst - niveau één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A5253"/>
                </a:solidFill>
              </a:rPr>
              <a:t>Hoofdtekst - niveau twee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A5253"/>
                </a:solidFill>
              </a:rPr>
              <a:t>Hoofdtekst - niveau drie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A5253"/>
                </a:solidFill>
              </a:rPr>
              <a:t>Hoofdtekst - niveau vier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A5253"/>
                </a:solidFill>
              </a:rPr>
              <a:t>Hoofdtekst - niveau vijf</a:t>
            </a:r>
          </a:p>
        </p:txBody>
      </p:sp>
    </p:spTree>
    <p:extLst>
      <p:ext uri="{BB962C8B-B14F-4D97-AF65-F5344CB8AC3E}">
        <p14:creationId xmlns:p14="http://schemas.microsoft.com/office/powerpoint/2010/main" val="80114265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17C4-0A95-4BD7-84BA-92A66610C226}" type="datetimeFigureOut">
              <a:rPr lang="nl-NL" smtClean="0"/>
              <a:t>22-9-2017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1192-164C-4087-8E71-53BB6C76D5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0942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17C4-0A95-4BD7-84BA-92A66610C226}" type="datetimeFigureOut">
              <a:rPr lang="nl-NL" smtClean="0"/>
              <a:t>22-9-2017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1192-164C-4087-8E71-53BB6C76D5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6652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17C4-0A95-4BD7-84BA-92A66610C226}" type="datetimeFigureOut">
              <a:rPr lang="nl-NL" smtClean="0"/>
              <a:t>22-9-2017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1192-164C-4087-8E71-53BB6C76D5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3944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17C4-0A95-4BD7-84BA-92A66610C226}" type="datetimeFigureOut">
              <a:rPr lang="nl-NL" smtClean="0"/>
              <a:t>22-9-2017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1192-164C-4087-8E71-53BB6C76D5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2993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17C4-0A95-4BD7-84BA-92A66610C226}" type="datetimeFigureOut">
              <a:rPr lang="nl-NL" smtClean="0"/>
              <a:t>22-9-2017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1192-164C-4087-8E71-53BB6C76D5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262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17C4-0A95-4BD7-84BA-92A66610C226}" type="datetimeFigureOut">
              <a:rPr lang="nl-NL" smtClean="0"/>
              <a:t>22-9-2017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1192-164C-4087-8E71-53BB6C76D5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3067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17C4-0A95-4BD7-84BA-92A66610C226}" type="datetimeFigureOut">
              <a:rPr lang="nl-NL" smtClean="0"/>
              <a:t>22-9-2017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1192-164C-4087-8E71-53BB6C76D5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3477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17C4-0A95-4BD7-84BA-92A66610C226}" type="datetimeFigureOut">
              <a:rPr lang="nl-NL" smtClean="0"/>
              <a:t>22-9-2017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1192-164C-4087-8E71-53BB6C76D5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8353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A17C4-0A95-4BD7-84BA-92A66610C226}" type="datetimeFigureOut">
              <a:rPr lang="nl-NL" smtClean="0"/>
              <a:t>22-9-2017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31192-164C-4087-8E71-53BB6C76D5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7742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/>
          </p:cNvSpPr>
          <p:nvPr>
            <p:ph type="title"/>
          </p:nvPr>
        </p:nvSpPr>
        <p:spPr>
          <a:xfrm>
            <a:off x="1256869" y="171875"/>
            <a:ext cx="9810751" cy="1427957"/>
          </a:xfrm>
          <a:prstGeom prst="rect">
            <a:avLst/>
          </a:prstGeom>
        </p:spPr>
        <p:txBody>
          <a:bodyPr/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4000" b="1" dirty="0">
                <a:solidFill>
                  <a:srgbClr val="FFFFFF"/>
                </a:solidFill>
              </a:rPr>
              <a:t> </a:t>
            </a:r>
            <a:r>
              <a:rPr lang="nl-NL" sz="3600" b="1" dirty="0" smtClean="0">
                <a:solidFill>
                  <a:srgbClr val="000000"/>
                </a:solidFill>
              </a:rPr>
              <a:t>Er zijn veel onderwerpen die spelen!</a:t>
            </a:r>
            <a:r>
              <a:rPr lang="nl-NL" sz="3600" b="1" dirty="0" smtClean="0">
                <a:solidFill>
                  <a:srgbClr val="FFFFFF"/>
                </a:solidFill>
              </a:rPr>
              <a:t> </a:t>
            </a:r>
            <a:r>
              <a:rPr lang="nl-NL" sz="3600" dirty="0">
                <a:solidFill>
                  <a:srgbClr val="FFFFFF"/>
                </a:solidFill>
              </a:rPr>
              <a:t>&amp; Taken </a:t>
            </a:r>
            <a:br>
              <a:rPr lang="nl-NL" sz="3600" dirty="0">
                <a:solidFill>
                  <a:srgbClr val="FFFFFF"/>
                </a:solidFill>
              </a:rPr>
            </a:br>
            <a:r>
              <a:rPr sz="3600" dirty="0" err="1">
                <a:solidFill>
                  <a:srgbClr val="FFFFFF"/>
                </a:solidFill>
              </a:rPr>
              <a:t>Centrumcommissie</a:t>
            </a:r>
            <a:r>
              <a:rPr lang="nl-NL" sz="3600" dirty="0">
                <a:solidFill>
                  <a:srgbClr val="FFFFFF"/>
                </a:solidFill>
              </a:rPr>
              <a:t> &amp; Centrummanager</a:t>
            </a:r>
            <a:endParaRPr sz="3600" dirty="0">
              <a:solidFill>
                <a:srgbClr val="FFFFFF"/>
              </a:solidFill>
            </a:endParaRPr>
          </a:p>
        </p:txBody>
      </p:sp>
      <p:sp>
        <p:nvSpPr>
          <p:cNvPr id="3" name="Ovale toelichting 2"/>
          <p:cNvSpPr/>
          <p:nvPr/>
        </p:nvSpPr>
        <p:spPr>
          <a:xfrm>
            <a:off x="854015" y="2790454"/>
            <a:ext cx="2044461" cy="331807"/>
          </a:xfrm>
          <a:prstGeom prst="wedgeEllipseCallout">
            <a:avLst/>
          </a:prstGeom>
          <a:blipFill rotWithShape="1">
            <a:blip r:embed="rId2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2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Schoon Centrum</a:t>
            </a:r>
            <a:endParaRPr lang="nl-NL" sz="12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4" name="Wolkvormige toelichting 3"/>
          <p:cNvSpPr/>
          <p:nvPr/>
        </p:nvSpPr>
        <p:spPr>
          <a:xfrm rot="876648">
            <a:off x="6866627" y="3283911"/>
            <a:ext cx="2889849" cy="359192"/>
          </a:xfrm>
          <a:prstGeom prst="cloudCallou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Herinrichting 2018</a:t>
            </a:r>
            <a:endParaRPr lang="nl-NL" sz="12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5" name="Toelichting met afgeronde rechthoek 4"/>
          <p:cNvSpPr/>
          <p:nvPr/>
        </p:nvSpPr>
        <p:spPr>
          <a:xfrm rot="21235139">
            <a:off x="5080959" y="4420130"/>
            <a:ext cx="1311215" cy="295116"/>
          </a:xfrm>
          <a:prstGeom prst="wedgeRoundRectCallout">
            <a:avLst/>
          </a:prstGeom>
          <a:solidFill>
            <a:schemeClr val="accent2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Pasar </a:t>
            </a:r>
            <a:r>
              <a:rPr lang="nl-NL" sz="1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Malam</a:t>
            </a:r>
            <a:endParaRPr lang="nl-NL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Gill Sans"/>
            </a:endParaRPr>
          </a:p>
        </p:txBody>
      </p:sp>
      <p:sp>
        <p:nvSpPr>
          <p:cNvPr id="10" name="Toelichting met afgeronde rechthoek 9"/>
          <p:cNvSpPr/>
          <p:nvPr/>
        </p:nvSpPr>
        <p:spPr>
          <a:xfrm rot="593137">
            <a:off x="742793" y="4988566"/>
            <a:ext cx="1733910" cy="295116"/>
          </a:xfrm>
          <a:prstGeom prst="wedgeRoundRectCallout">
            <a:avLst/>
          </a:prstGeom>
          <a:solidFill>
            <a:schemeClr val="accent2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Vakantiebraderie</a:t>
            </a:r>
            <a:endParaRPr lang="nl-NL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Gill Sans"/>
            </a:endParaRPr>
          </a:p>
        </p:txBody>
      </p:sp>
      <p:sp>
        <p:nvSpPr>
          <p:cNvPr id="6" name="Explosie 2 5"/>
          <p:cNvSpPr/>
          <p:nvPr/>
        </p:nvSpPr>
        <p:spPr>
          <a:xfrm rot="21251230">
            <a:off x="8635041" y="4587106"/>
            <a:ext cx="2380891" cy="599519"/>
          </a:xfrm>
          <a:prstGeom prst="irregularSeal2">
            <a:avLst/>
          </a:prstGeom>
          <a:solidFill>
            <a:srgbClr val="FFFF00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Gill Sans"/>
              </a:rPr>
              <a:t>Pleinfestival</a:t>
            </a:r>
            <a:endParaRPr lang="nl-NL" sz="14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12" name="Explosie 2 11"/>
          <p:cNvSpPr/>
          <p:nvPr/>
        </p:nvSpPr>
        <p:spPr>
          <a:xfrm rot="21167013">
            <a:off x="5682100" y="5326137"/>
            <a:ext cx="3510951" cy="599519"/>
          </a:xfrm>
          <a:prstGeom prst="irregularSeal2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40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Gill Sans"/>
              </a:rPr>
              <a:t>Halloweenavond</a:t>
            </a:r>
            <a:endParaRPr lang="nl-NL" sz="1400" dirty="0">
              <a:solidFill>
                <a:srgbClr val="7030A0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8" name="Wolkvormige toelichting 7"/>
          <p:cNvSpPr/>
          <p:nvPr/>
        </p:nvSpPr>
        <p:spPr>
          <a:xfrm>
            <a:off x="3450566" y="2535197"/>
            <a:ext cx="1785668" cy="640298"/>
          </a:xfrm>
          <a:prstGeom prst="cloudCallou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2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Sinterklaas-</a:t>
            </a:r>
          </a:p>
          <a:p>
            <a:pPr algn="ctr" defTabSz="412750" latinLnBrk="1" hangingPunct="0"/>
            <a:r>
              <a:rPr lang="nl-NL" sz="12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activiteiten</a:t>
            </a:r>
            <a:endParaRPr lang="nl-NL" sz="12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9" name="8-puntige ster 8"/>
          <p:cNvSpPr/>
          <p:nvPr/>
        </p:nvSpPr>
        <p:spPr>
          <a:xfrm>
            <a:off x="2352855" y="4288710"/>
            <a:ext cx="2596551" cy="338653"/>
          </a:xfrm>
          <a:prstGeom prst="star8">
            <a:avLst/>
          </a:prstGeom>
          <a:solidFill>
            <a:schemeClr val="accent6">
              <a:lumMod val="40000"/>
              <a:lumOff val="6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2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80 </a:t>
            </a:r>
            <a:r>
              <a:rPr lang="nl-NL" sz="1200" dirty="0" err="1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vd</a:t>
            </a:r>
            <a:r>
              <a:rPr lang="nl-NL" sz="12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 Langstraat ontbijt</a:t>
            </a:r>
            <a:endParaRPr lang="nl-NL" sz="12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11" name="Vijfhoek 10"/>
          <p:cNvSpPr/>
          <p:nvPr/>
        </p:nvSpPr>
        <p:spPr>
          <a:xfrm rot="21113731">
            <a:off x="9062634" y="2633719"/>
            <a:ext cx="2516140" cy="328295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Gemeentecontacten</a:t>
            </a:r>
            <a:endParaRPr lang="nl-NL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13" name="Stroomdiagram: Document 12"/>
          <p:cNvSpPr/>
          <p:nvPr/>
        </p:nvSpPr>
        <p:spPr>
          <a:xfrm>
            <a:off x="388189" y="3718428"/>
            <a:ext cx="1785668" cy="331232"/>
          </a:xfrm>
          <a:prstGeom prst="flowChartDocument">
            <a:avLst/>
          </a:prstGeom>
          <a:blipFill rotWithShape="1">
            <a:blip r:embed="rId2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4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12 x </a:t>
            </a:r>
            <a:r>
              <a:rPr lang="nl-NL" sz="1400" dirty="0" err="1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Cie</a:t>
            </a:r>
            <a:r>
              <a:rPr lang="nl-NL" sz="14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-vergadering</a:t>
            </a:r>
            <a:endParaRPr lang="nl-NL" sz="14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18" name="Stroomdiagram: Document 17"/>
          <p:cNvSpPr/>
          <p:nvPr/>
        </p:nvSpPr>
        <p:spPr>
          <a:xfrm>
            <a:off x="2534728" y="3794628"/>
            <a:ext cx="1867620" cy="331232"/>
          </a:xfrm>
          <a:prstGeom prst="flowChartDocument">
            <a:avLst/>
          </a:prstGeom>
          <a:blipFill rotWithShape="1">
            <a:blip r:embed="rId2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4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4 x SOL-vergadering</a:t>
            </a:r>
            <a:endParaRPr lang="nl-NL" sz="14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19" name="Stroomdiagram: Document 18"/>
          <p:cNvSpPr/>
          <p:nvPr/>
        </p:nvSpPr>
        <p:spPr>
          <a:xfrm>
            <a:off x="7011838" y="3903714"/>
            <a:ext cx="2399582" cy="331232"/>
          </a:xfrm>
          <a:prstGeom prst="flowChartDocument">
            <a:avLst/>
          </a:prstGeom>
          <a:blipFill rotWithShape="1">
            <a:blip r:embed="rId2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4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2 x Deelnemersbijeenkomst</a:t>
            </a:r>
            <a:endParaRPr lang="nl-NL" sz="14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20" name="Wolkvormige toelichting 19"/>
          <p:cNvSpPr/>
          <p:nvPr/>
        </p:nvSpPr>
        <p:spPr>
          <a:xfrm>
            <a:off x="4743091" y="3116236"/>
            <a:ext cx="1830238" cy="359192"/>
          </a:xfrm>
          <a:prstGeom prst="cloudCallou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2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Eindejaarsloterij</a:t>
            </a:r>
            <a:endParaRPr lang="nl-NL" sz="1200" dirty="0"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14" name="Hart 13"/>
          <p:cNvSpPr/>
          <p:nvPr/>
        </p:nvSpPr>
        <p:spPr>
          <a:xfrm rot="21189178">
            <a:off x="6314536" y="2699280"/>
            <a:ext cx="1337094" cy="562293"/>
          </a:xfrm>
          <a:prstGeom prst="heart">
            <a:avLst/>
          </a:prstGeom>
          <a:solidFill>
            <a:schemeClr val="accent5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2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Moederdag</a:t>
            </a:r>
            <a:endParaRPr lang="nl-NL" sz="12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23" name="Golf 22"/>
          <p:cNvSpPr/>
          <p:nvPr/>
        </p:nvSpPr>
        <p:spPr>
          <a:xfrm>
            <a:off x="10107356" y="3286463"/>
            <a:ext cx="1043797" cy="529868"/>
          </a:xfrm>
          <a:prstGeom prst="wave">
            <a:avLst/>
          </a:prstGeom>
          <a:solidFill>
            <a:schemeClr val="accent6">
              <a:lumMod val="75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4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Parkeren</a:t>
            </a:r>
            <a:endParaRPr lang="nl-NL" sz="14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24" name="Vijfhoek 23"/>
          <p:cNvSpPr/>
          <p:nvPr/>
        </p:nvSpPr>
        <p:spPr>
          <a:xfrm rot="20936030">
            <a:off x="854015" y="1818113"/>
            <a:ext cx="2130725" cy="266740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4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Verkeersregelaars</a:t>
            </a:r>
            <a:endParaRPr lang="nl-NL" sz="1400" dirty="0"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25" name="Vijfhoek 24"/>
          <p:cNvSpPr/>
          <p:nvPr/>
        </p:nvSpPr>
        <p:spPr>
          <a:xfrm rot="714321">
            <a:off x="3491541" y="4955117"/>
            <a:ext cx="2130725" cy="266740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4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Vergunningen</a:t>
            </a:r>
            <a:endParaRPr lang="nl-NL" sz="1400" dirty="0"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17" name="Afgeronde rechthoek 16"/>
          <p:cNvSpPr/>
          <p:nvPr/>
        </p:nvSpPr>
        <p:spPr>
          <a:xfrm rot="643434">
            <a:off x="6983083" y="4477187"/>
            <a:ext cx="1496683" cy="261064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PR - kranten</a:t>
            </a:r>
            <a:endParaRPr lang="nl-NL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Gill Sans"/>
            </a:endParaRPr>
          </a:p>
        </p:txBody>
      </p:sp>
      <p:sp>
        <p:nvSpPr>
          <p:cNvPr id="27" name="Afgeronde rechthoek 26"/>
          <p:cNvSpPr/>
          <p:nvPr/>
        </p:nvSpPr>
        <p:spPr>
          <a:xfrm rot="21363799">
            <a:off x="3060220" y="2021681"/>
            <a:ext cx="1496683" cy="26106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PR </a:t>
            </a:r>
            <a:r>
              <a:rPr lang="nl-NL" sz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social</a:t>
            </a:r>
            <a:r>
              <a:rPr lang="nl-NL" sz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 media</a:t>
            </a:r>
            <a:endParaRPr lang="nl-NL" sz="12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Gill Sans"/>
            </a:endParaRPr>
          </a:p>
        </p:txBody>
      </p:sp>
      <p:sp>
        <p:nvSpPr>
          <p:cNvPr id="28" name="Wolkvormige toelichting 27"/>
          <p:cNvSpPr/>
          <p:nvPr/>
        </p:nvSpPr>
        <p:spPr>
          <a:xfrm>
            <a:off x="8780304" y="1622024"/>
            <a:ext cx="1785668" cy="1015107"/>
          </a:xfrm>
          <a:prstGeom prst="cloudCallou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2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Goud in Handen</a:t>
            </a:r>
            <a:endParaRPr lang="nl-NL" sz="2000" dirty="0">
              <a:solidFill>
                <a:schemeClr val="accent3">
                  <a:lumMod val="75000"/>
                </a:schemeClr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21" name="Stroomdiagram: Vooraf gedefinieerd proces 20"/>
          <p:cNvSpPr/>
          <p:nvPr/>
        </p:nvSpPr>
        <p:spPr>
          <a:xfrm rot="477032">
            <a:off x="9404589" y="5309100"/>
            <a:ext cx="1431986" cy="235962"/>
          </a:xfrm>
          <a:prstGeom prst="flowChartPredefinedProcess">
            <a:avLst/>
          </a:prstGeom>
          <a:solidFill>
            <a:srgbClr val="00B050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2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Perscontacten</a:t>
            </a:r>
            <a:endParaRPr lang="nl-NL" sz="12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30" name="Stroomdiagram: Vooraf gedefinieerd proces 29"/>
          <p:cNvSpPr/>
          <p:nvPr/>
        </p:nvSpPr>
        <p:spPr>
          <a:xfrm>
            <a:off x="7919048" y="6069334"/>
            <a:ext cx="1699405" cy="235962"/>
          </a:xfrm>
          <a:prstGeom prst="flowChartPredefinedProcess">
            <a:avLst/>
          </a:prstGeom>
          <a:solidFill>
            <a:schemeClr val="accent3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2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Organisatie van…</a:t>
            </a:r>
            <a:endParaRPr lang="nl-NL" sz="12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31" name="Stroomdiagram: Vooraf gedefinieerd proces 30"/>
          <p:cNvSpPr/>
          <p:nvPr/>
        </p:nvSpPr>
        <p:spPr>
          <a:xfrm rot="20885300">
            <a:off x="1430367" y="6193173"/>
            <a:ext cx="2641122" cy="235962"/>
          </a:xfrm>
          <a:prstGeom prst="flowChartPredefinedProcess">
            <a:avLst/>
          </a:prstGeom>
          <a:solidFill>
            <a:schemeClr val="accent3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200" dirty="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Faciliteren en adviseren…</a:t>
            </a:r>
            <a:endParaRPr lang="nl-NL" sz="1200" dirty="0"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32" name="8-puntige ster 31"/>
          <p:cNvSpPr/>
          <p:nvPr/>
        </p:nvSpPr>
        <p:spPr>
          <a:xfrm rot="388315">
            <a:off x="4402347" y="5444245"/>
            <a:ext cx="1549880" cy="868720"/>
          </a:xfrm>
          <a:prstGeom prst="star8">
            <a:avLst/>
          </a:prstGeom>
          <a:solidFill>
            <a:schemeClr val="accent4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endParaRPr lang="nl-NL" sz="12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  <a:p>
            <a:pPr algn="ctr" defTabSz="412750" latinLnBrk="1" hangingPunct="0"/>
            <a:r>
              <a:rPr lang="nl-NL" sz="12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Modeshow</a:t>
            </a:r>
          </a:p>
          <a:p>
            <a:pPr algn="ctr" defTabSz="412750" latinLnBrk="1" hangingPunct="0"/>
            <a:endParaRPr lang="nl-NL" sz="12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33" name="Stroomdiagram: Document 32"/>
          <p:cNvSpPr/>
          <p:nvPr/>
        </p:nvSpPr>
        <p:spPr>
          <a:xfrm rot="20972680">
            <a:off x="10234522" y="5903718"/>
            <a:ext cx="1204105" cy="331232"/>
          </a:xfrm>
          <a:prstGeom prst="flowChartDocument">
            <a:avLst/>
          </a:prstGeom>
          <a:blipFill rotWithShape="1">
            <a:blip r:embed="rId2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4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Jaarplan</a:t>
            </a:r>
            <a:endParaRPr lang="nl-NL" sz="14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34" name="Stroomdiagram: Document 33"/>
          <p:cNvSpPr/>
          <p:nvPr/>
        </p:nvSpPr>
        <p:spPr>
          <a:xfrm>
            <a:off x="7901437" y="2591391"/>
            <a:ext cx="998508" cy="331232"/>
          </a:xfrm>
          <a:prstGeom prst="flowChartDocument">
            <a:avLst/>
          </a:prstGeom>
          <a:blipFill rotWithShape="1">
            <a:blip r:embed="rId2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4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Begroting</a:t>
            </a:r>
            <a:endParaRPr lang="nl-NL" sz="14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35" name="Afgeronde rechthoek 34"/>
          <p:cNvSpPr/>
          <p:nvPr/>
        </p:nvSpPr>
        <p:spPr>
          <a:xfrm rot="672908">
            <a:off x="5213948" y="3806711"/>
            <a:ext cx="1496683" cy="26106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Communicatie intern</a:t>
            </a:r>
            <a:endParaRPr lang="nl-NL" sz="12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Gill Sans"/>
            </a:endParaRPr>
          </a:p>
        </p:txBody>
      </p:sp>
      <p:sp>
        <p:nvSpPr>
          <p:cNvPr id="36" name="Afgeronde rechthoek 35"/>
          <p:cNvSpPr/>
          <p:nvPr/>
        </p:nvSpPr>
        <p:spPr>
          <a:xfrm>
            <a:off x="1057005" y="4127598"/>
            <a:ext cx="1557608" cy="26106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Leden-administratie</a:t>
            </a:r>
            <a:endParaRPr lang="nl-NL" sz="12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Gill Sans"/>
            </a:endParaRPr>
          </a:p>
        </p:txBody>
      </p:sp>
      <p:sp>
        <p:nvSpPr>
          <p:cNvPr id="37" name="Afgeronde rechthoek 36"/>
          <p:cNvSpPr/>
          <p:nvPr/>
        </p:nvSpPr>
        <p:spPr>
          <a:xfrm>
            <a:off x="9687538" y="4159065"/>
            <a:ext cx="1328394" cy="26106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Financiële </a:t>
            </a:r>
            <a:r>
              <a:rPr lang="nl-NL" sz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admi</a:t>
            </a:r>
            <a:endParaRPr lang="nl-NL" sz="12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Gill Sans"/>
            </a:endParaRPr>
          </a:p>
        </p:txBody>
      </p:sp>
      <p:sp>
        <p:nvSpPr>
          <p:cNvPr id="38" name="Wolkvormige toelichting 37"/>
          <p:cNvSpPr/>
          <p:nvPr/>
        </p:nvSpPr>
        <p:spPr>
          <a:xfrm>
            <a:off x="8630838" y="3036384"/>
            <a:ext cx="2113399" cy="359192"/>
          </a:xfrm>
          <a:prstGeom prst="cloudCallou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2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Hanging </a:t>
            </a:r>
            <a:r>
              <a:rPr lang="nl-NL" sz="1200" dirty="0" err="1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Baskests</a:t>
            </a:r>
            <a:endParaRPr lang="nl-NL" sz="1200" dirty="0"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39" name="Wolkvormige toelichting 38"/>
          <p:cNvSpPr/>
          <p:nvPr/>
        </p:nvSpPr>
        <p:spPr>
          <a:xfrm>
            <a:off x="6090249" y="6007719"/>
            <a:ext cx="1785668" cy="359192"/>
          </a:xfrm>
          <a:prstGeom prst="cloudCallou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2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EHBO’ers</a:t>
            </a:r>
            <a:endParaRPr lang="nl-NL" sz="12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40" name="Explosie 2 39"/>
          <p:cNvSpPr/>
          <p:nvPr/>
        </p:nvSpPr>
        <p:spPr>
          <a:xfrm rot="485024">
            <a:off x="-57149" y="5259065"/>
            <a:ext cx="4037162" cy="1083747"/>
          </a:xfrm>
          <a:prstGeom prst="irregularSeal2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4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Gill Sans"/>
              </a:rPr>
              <a:t>Evenementenbeleid gemeente</a:t>
            </a:r>
            <a:endParaRPr lang="nl-NL" sz="1400" dirty="0"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16" name="Golf 15"/>
          <p:cNvSpPr/>
          <p:nvPr/>
        </p:nvSpPr>
        <p:spPr>
          <a:xfrm>
            <a:off x="3129233" y="5395789"/>
            <a:ext cx="1043797" cy="529868"/>
          </a:xfrm>
          <a:prstGeom prst="wave">
            <a:avLst/>
          </a:prstGeom>
          <a:solidFill>
            <a:schemeClr val="accent6">
              <a:lumMod val="75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4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Verkeer</a:t>
            </a:r>
            <a:endParaRPr lang="nl-NL" sz="14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22" name="Explosie 1 21"/>
          <p:cNvSpPr/>
          <p:nvPr/>
        </p:nvSpPr>
        <p:spPr>
          <a:xfrm rot="340451">
            <a:off x="4763584" y="1472392"/>
            <a:ext cx="2750388" cy="1354217"/>
          </a:xfrm>
          <a:prstGeom prst="irregularSeal1">
            <a:avLst/>
          </a:prstGeom>
          <a:blipFill rotWithShape="1">
            <a:blip r:embed="rId2"/>
            <a:srcRect/>
            <a:tile tx="0" ty="0" sx="100000" sy="100000" flip="none" algn="tl"/>
          </a:blipFill>
          <a:ln w="12700" cap="flat">
            <a:solidFill>
              <a:schemeClr val="tx1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4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Sfeer-</a:t>
            </a:r>
          </a:p>
          <a:p>
            <a:pPr algn="ctr" defTabSz="412750" latinLnBrk="1" hangingPunct="0"/>
            <a:r>
              <a:rPr lang="nl-NL" sz="14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verlichting</a:t>
            </a:r>
            <a:endParaRPr lang="nl-NL" sz="14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15" name="8-puntige ster 14"/>
          <p:cNvSpPr/>
          <p:nvPr/>
        </p:nvSpPr>
        <p:spPr>
          <a:xfrm rot="21076037">
            <a:off x="6507372" y="2159579"/>
            <a:ext cx="2596551" cy="338653"/>
          </a:xfrm>
          <a:prstGeom prst="star8">
            <a:avLst/>
          </a:prstGeom>
          <a:solidFill>
            <a:schemeClr val="accent6">
              <a:lumMod val="40000"/>
              <a:lumOff val="6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200" dirty="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Anton Pieckfestijn</a:t>
            </a:r>
            <a:endParaRPr lang="nl-NL" sz="1200" dirty="0"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44" name="Vijfhoek 43"/>
          <p:cNvSpPr/>
          <p:nvPr/>
        </p:nvSpPr>
        <p:spPr>
          <a:xfrm>
            <a:off x="1534065" y="3297123"/>
            <a:ext cx="2130725" cy="26674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4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Zaaltje regelen</a:t>
            </a:r>
            <a:endParaRPr lang="nl-NL" sz="1400" dirty="0"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45" name="Stroomdiagram: Document 44"/>
          <p:cNvSpPr/>
          <p:nvPr/>
        </p:nvSpPr>
        <p:spPr>
          <a:xfrm>
            <a:off x="8865439" y="5582591"/>
            <a:ext cx="707366" cy="331232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400" dirty="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Agenda</a:t>
            </a:r>
            <a:endParaRPr lang="nl-NL" sz="1400" dirty="0"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46" name="Stroomdiagram: Document 45"/>
          <p:cNvSpPr/>
          <p:nvPr/>
        </p:nvSpPr>
        <p:spPr>
          <a:xfrm>
            <a:off x="4343400" y="3937242"/>
            <a:ext cx="707366" cy="331232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400" dirty="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Notulen</a:t>
            </a:r>
            <a:endParaRPr lang="nl-NL" sz="1400" dirty="0"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47" name="Golf 46"/>
          <p:cNvSpPr/>
          <p:nvPr/>
        </p:nvSpPr>
        <p:spPr>
          <a:xfrm rot="935002">
            <a:off x="1578455" y="2308630"/>
            <a:ext cx="2024691" cy="529868"/>
          </a:xfrm>
          <a:prstGeom prst="wave">
            <a:avLst/>
          </a:prstGeom>
          <a:solidFill>
            <a:schemeClr val="accent2">
              <a:lumMod val="20000"/>
              <a:lumOff val="8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400" dirty="0" err="1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Crowd</a:t>
            </a:r>
            <a:r>
              <a:rPr lang="nl-NL" sz="1400" dirty="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 managementplan</a:t>
            </a:r>
            <a:endParaRPr lang="nl-NL" sz="1400" dirty="0"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48" name="Stroomdiagram: Vooraf gedefinieerd proces 47"/>
          <p:cNvSpPr/>
          <p:nvPr/>
        </p:nvSpPr>
        <p:spPr>
          <a:xfrm rot="794713">
            <a:off x="10429381" y="1762622"/>
            <a:ext cx="1311170" cy="266740"/>
          </a:xfrm>
          <a:prstGeom prst="flowChartPredefinedProcess">
            <a:avLst/>
          </a:prstGeom>
          <a:solidFill>
            <a:schemeClr val="accent3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400" dirty="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Jeugdpret</a:t>
            </a:r>
            <a:endParaRPr lang="nl-NL" sz="1400" dirty="0"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49" name="Afgeronde rechthoek 48"/>
          <p:cNvSpPr/>
          <p:nvPr/>
        </p:nvSpPr>
        <p:spPr>
          <a:xfrm>
            <a:off x="7238639" y="1650739"/>
            <a:ext cx="1924410" cy="295116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Leegstand-actiegroep</a:t>
            </a:r>
            <a:endParaRPr lang="nl-NL" sz="1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Gill Sans"/>
            </a:endParaRPr>
          </a:p>
        </p:txBody>
      </p:sp>
      <p:sp>
        <p:nvSpPr>
          <p:cNvPr id="50" name="Stroomdiagram: Document 49"/>
          <p:cNvSpPr/>
          <p:nvPr/>
        </p:nvSpPr>
        <p:spPr>
          <a:xfrm>
            <a:off x="1839078" y="4695322"/>
            <a:ext cx="1695596" cy="331232"/>
          </a:xfrm>
          <a:prstGeom prst="flowChartDocument">
            <a:avLst/>
          </a:prstGeom>
          <a:blipFill rotWithShape="1">
            <a:blip r:embed="rId2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4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4x LTA-vergadering</a:t>
            </a:r>
            <a:endParaRPr lang="nl-NL" sz="14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51" name="Stroomdiagram: Document 50"/>
          <p:cNvSpPr/>
          <p:nvPr/>
        </p:nvSpPr>
        <p:spPr>
          <a:xfrm>
            <a:off x="8698352" y="6446930"/>
            <a:ext cx="3266486" cy="331232"/>
          </a:xfrm>
          <a:prstGeom prst="flowChartDocument">
            <a:avLst/>
          </a:prstGeom>
          <a:blipFill rotWithShape="1">
            <a:blip r:embed="rId2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4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4 x SOL&lt; - &gt; gemeente vergadering</a:t>
            </a:r>
            <a:endParaRPr lang="nl-NL" sz="14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52" name="Afgeronde rechthoek 51"/>
          <p:cNvSpPr/>
          <p:nvPr/>
        </p:nvSpPr>
        <p:spPr>
          <a:xfrm rot="21296058">
            <a:off x="5962289" y="4952878"/>
            <a:ext cx="1855039" cy="26106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Reclamebelasting-zaken</a:t>
            </a:r>
            <a:endParaRPr lang="nl-NL" sz="12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Gill Sans"/>
            </a:endParaRPr>
          </a:p>
        </p:txBody>
      </p:sp>
      <p:sp>
        <p:nvSpPr>
          <p:cNvPr id="53" name="Ovale toelichting 52"/>
          <p:cNvSpPr/>
          <p:nvPr/>
        </p:nvSpPr>
        <p:spPr>
          <a:xfrm rot="848247">
            <a:off x="-147033" y="2229009"/>
            <a:ext cx="2044461" cy="331807"/>
          </a:xfrm>
          <a:prstGeom prst="wedgeEllipseCallout">
            <a:avLst/>
          </a:prstGeom>
          <a:solidFill>
            <a:schemeClr val="accent3">
              <a:lumMod val="40000"/>
              <a:lumOff val="6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200" dirty="0">
                <a:solidFill>
                  <a:schemeClr val="tx2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Gebiedsgrenzen</a:t>
            </a:r>
            <a:endParaRPr lang="nl-NL" sz="1200" dirty="0">
              <a:solidFill>
                <a:schemeClr val="tx2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54" name="Golf 53"/>
          <p:cNvSpPr/>
          <p:nvPr/>
        </p:nvSpPr>
        <p:spPr>
          <a:xfrm rot="569936">
            <a:off x="10970643" y="4368299"/>
            <a:ext cx="1221357" cy="1385808"/>
          </a:xfrm>
          <a:prstGeom prst="wave">
            <a:avLst/>
          </a:prstGeom>
          <a:solidFill>
            <a:schemeClr val="accent4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4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Andere </a:t>
            </a:r>
          </a:p>
          <a:p>
            <a:pPr algn="ctr" defTabSz="412750" latinLnBrk="1" hangingPunct="0"/>
            <a:r>
              <a:rPr lang="nl-NL" sz="14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ondernemers betrekken</a:t>
            </a:r>
            <a:endParaRPr lang="nl-NL" sz="14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55" name="Stroomdiagram: Document 54"/>
          <p:cNvSpPr/>
          <p:nvPr/>
        </p:nvSpPr>
        <p:spPr>
          <a:xfrm rot="21111391">
            <a:off x="3563527" y="6409797"/>
            <a:ext cx="2819401" cy="331232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400" dirty="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Afstemming met iedereen…(85)!! </a:t>
            </a:r>
            <a:endParaRPr lang="nl-NL" sz="1400" dirty="0"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56" name="Wolkvormige toelichting 55"/>
          <p:cNvSpPr/>
          <p:nvPr/>
        </p:nvSpPr>
        <p:spPr>
          <a:xfrm rot="21076599">
            <a:off x="10751083" y="3836036"/>
            <a:ext cx="1705766" cy="359192"/>
          </a:xfrm>
          <a:prstGeom prst="cloudCallou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Branchering</a:t>
            </a:r>
            <a:endParaRPr lang="nl-NL" sz="12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57" name="Wolkvormige toelichting 56"/>
          <p:cNvSpPr/>
          <p:nvPr/>
        </p:nvSpPr>
        <p:spPr>
          <a:xfrm rot="21159229">
            <a:off x="115879" y="3131277"/>
            <a:ext cx="1320924" cy="359192"/>
          </a:xfrm>
          <a:prstGeom prst="cloudCallou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Nieuwbouw</a:t>
            </a:r>
            <a:endParaRPr lang="nl-NL" sz="12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58" name="Wolkvormige toelichting 57"/>
          <p:cNvSpPr/>
          <p:nvPr/>
        </p:nvSpPr>
        <p:spPr>
          <a:xfrm rot="1046895">
            <a:off x="-143440" y="6311154"/>
            <a:ext cx="1847383" cy="359192"/>
          </a:xfrm>
          <a:prstGeom prst="cloudCallou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Herontwikkeling</a:t>
            </a:r>
            <a:endParaRPr lang="nl-NL" sz="12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59" name="8-puntige ster 58"/>
          <p:cNvSpPr/>
          <p:nvPr/>
        </p:nvSpPr>
        <p:spPr>
          <a:xfrm rot="1146160">
            <a:off x="10671080" y="2807131"/>
            <a:ext cx="1820483" cy="603687"/>
          </a:xfrm>
          <a:prstGeom prst="star8">
            <a:avLst/>
          </a:prstGeom>
          <a:solidFill>
            <a:schemeClr val="accent1">
              <a:lumMod val="40000"/>
              <a:lumOff val="60000"/>
            </a:schemeClr>
          </a:solidFill>
          <a:ln w="12700" cap="flat">
            <a:solidFill>
              <a:schemeClr val="tx1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endParaRPr lang="nl-NL" sz="12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  <a:p>
            <a:pPr algn="ctr" defTabSz="412750" latinLnBrk="1" hangingPunct="0"/>
            <a:r>
              <a:rPr lang="nl-NL" sz="1200" dirty="0">
                <a:solidFill>
                  <a:schemeClr val="tx2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Terrassenbeleid</a:t>
            </a:r>
          </a:p>
        </p:txBody>
      </p:sp>
      <p:sp>
        <p:nvSpPr>
          <p:cNvPr id="60" name="Afgeronde rechthoek 59"/>
          <p:cNvSpPr/>
          <p:nvPr/>
        </p:nvSpPr>
        <p:spPr>
          <a:xfrm rot="388553">
            <a:off x="6821364" y="6453199"/>
            <a:ext cx="1496683" cy="26106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Makelaarsoverleg</a:t>
            </a:r>
            <a:endParaRPr lang="nl-NL" sz="12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Gill Sans"/>
            </a:endParaRPr>
          </a:p>
        </p:txBody>
      </p:sp>
      <p:sp>
        <p:nvSpPr>
          <p:cNvPr id="61" name="Hart 60"/>
          <p:cNvSpPr/>
          <p:nvPr/>
        </p:nvSpPr>
        <p:spPr>
          <a:xfrm rot="20960591">
            <a:off x="-32771" y="4199940"/>
            <a:ext cx="1248674" cy="1002348"/>
          </a:xfrm>
          <a:prstGeom prst="heart">
            <a:avLst/>
          </a:prstGeom>
          <a:solidFill>
            <a:schemeClr val="accent5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2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Muziek op straat</a:t>
            </a:r>
            <a:endParaRPr lang="nl-NL" sz="12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62" name="Stroomdiagram: Document 61"/>
          <p:cNvSpPr/>
          <p:nvPr/>
        </p:nvSpPr>
        <p:spPr>
          <a:xfrm rot="245877">
            <a:off x="6013110" y="3471465"/>
            <a:ext cx="1542586" cy="331232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400" dirty="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Pand opknappen ! </a:t>
            </a:r>
            <a:endParaRPr lang="nl-NL" sz="1400" dirty="0"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63" name="Toelichting met afgeronde rechthoek 62"/>
          <p:cNvSpPr/>
          <p:nvPr/>
        </p:nvSpPr>
        <p:spPr>
          <a:xfrm rot="291621">
            <a:off x="8170306" y="4331187"/>
            <a:ext cx="1516015" cy="295116"/>
          </a:xfrm>
          <a:prstGeom prst="wedgeRoundRectCallout">
            <a:avLst/>
          </a:prstGeom>
          <a:solidFill>
            <a:srgbClr val="7030A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Openingstijden</a:t>
            </a:r>
            <a:endParaRPr lang="nl-NL" sz="1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Gill Sans"/>
            </a:endParaRPr>
          </a:p>
        </p:txBody>
      </p:sp>
      <p:sp>
        <p:nvSpPr>
          <p:cNvPr id="64" name="Stroomdiagram: Document 63"/>
          <p:cNvSpPr/>
          <p:nvPr/>
        </p:nvSpPr>
        <p:spPr>
          <a:xfrm rot="21274558">
            <a:off x="10490663" y="2106337"/>
            <a:ext cx="1542586" cy="331232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400" dirty="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Persartikel</a:t>
            </a:r>
            <a:endParaRPr lang="nl-NL" sz="1400" dirty="0"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988047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/>
          </p:cNvSpPr>
          <p:nvPr>
            <p:ph type="title"/>
          </p:nvPr>
        </p:nvSpPr>
        <p:spPr>
          <a:xfrm>
            <a:off x="234444" y="146957"/>
            <a:ext cx="9810751" cy="1427957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nl-NL" sz="4000" dirty="0"/>
              <a:t> </a:t>
            </a:r>
            <a:r>
              <a:rPr lang="nl-NL" sz="4000" dirty="0"/>
              <a:t>  </a:t>
            </a:r>
            <a:r>
              <a:rPr lang="nl-NL" sz="3600" dirty="0">
                <a:solidFill>
                  <a:srgbClr val="FFFFFF"/>
                </a:solidFill>
              </a:rPr>
              <a:t>Nieuwe Structuur: voorstel A</a:t>
            </a:r>
            <a:endParaRPr sz="3600" dirty="0">
              <a:solidFill>
                <a:srgbClr val="FFFFFF"/>
              </a:solidFill>
            </a:endParaRPr>
          </a:p>
        </p:txBody>
      </p:sp>
      <p:sp>
        <p:nvSpPr>
          <p:cNvPr id="26" name="Stroomdiagram: Proces 25"/>
          <p:cNvSpPr/>
          <p:nvPr/>
        </p:nvSpPr>
        <p:spPr>
          <a:xfrm>
            <a:off x="3797595" y="1872564"/>
            <a:ext cx="4459858" cy="420628"/>
          </a:xfrm>
          <a:prstGeom prst="flowChartProcess">
            <a:avLst/>
          </a:prstGeom>
          <a:solidFill>
            <a:srgbClr val="00B0F0"/>
          </a:solidFill>
          <a:ln w="12700" cap="flat">
            <a:noFill/>
            <a:miter lim="400000"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Centrumcommissie  4x / jr.</a:t>
            </a:r>
            <a:endParaRPr lang="nl-NL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Gill Sans"/>
            </a:endParaRPr>
          </a:p>
        </p:txBody>
      </p:sp>
      <p:sp>
        <p:nvSpPr>
          <p:cNvPr id="50" name="Stroomdiagram: Proces 49"/>
          <p:cNvSpPr/>
          <p:nvPr/>
        </p:nvSpPr>
        <p:spPr>
          <a:xfrm>
            <a:off x="221238" y="2813277"/>
            <a:ext cx="1958190" cy="1036181"/>
          </a:xfrm>
          <a:prstGeom prst="flowChartProcess">
            <a:avLst/>
          </a:prstGeom>
          <a:solidFill>
            <a:srgbClr val="00B0F0"/>
          </a:solidFill>
          <a:ln w="12700" cap="flat">
            <a:noFill/>
            <a:miter lim="400000"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Evenementen</a:t>
            </a:r>
          </a:p>
          <a:p>
            <a:pPr algn="ctr" defTabSz="412750" latinLnBrk="1" hangingPunct="0"/>
            <a:r>
              <a:rPr lang="nl-NL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&amp;</a:t>
            </a:r>
            <a:endParaRPr lang="nl-NL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Gill Sans"/>
            </a:endParaRPr>
          </a:p>
          <a:p>
            <a:pPr algn="ctr" defTabSz="412750" latinLnBrk="1" hangingPunct="0"/>
            <a:r>
              <a:rPr lang="nl-NL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Activiteiten </a:t>
            </a:r>
          </a:p>
          <a:p>
            <a:pPr algn="ctr" defTabSz="412750" latinLnBrk="1" hangingPunct="0"/>
            <a:r>
              <a:rPr lang="nl-NL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4x / jr.</a:t>
            </a:r>
            <a:endParaRPr lang="nl-NL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Gill Sans"/>
            </a:endParaRPr>
          </a:p>
        </p:txBody>
      </p:sp>
      <p:sp>
        <p:nvSpPr>
          <p:cNvPr id="51" name="Stroomdiagram: Proces 50"/>
          <p:cNvSpPr/>
          <p:nvPr/>
        </p:nvSpPr>
        <p:spPr>
          <a:xfrm>
            <a:off x="1643194" y="3920074"/>
            <a:ext cx="2408202" cy="543739"/>
          </a:xfrm>
          <a:prstGeom prst="flowChartProcess">
            <a:avLst/>
          </a:prstGeom>
          <a:solidFill>
            <a:srgbClr val="00B0F0"/>
          </a:solidFill>
          <a:ln w="12700" cap="flat">
            <a:noFill/>
            <a:miter lim="400000"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Sfeer &amp; Openbare ruimte 2x / jr</a:t>
            </a:r>
            <a:r>
              <a:rPr lang="nl-NL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.</a:t>
            </a:r>
          </a:p>
        </p:txBody>
      </p:sp>
      <p:sp>
        <p:nvSpPr>
          <p:cNvPr id="53" name="Stroomdiagram: Proces 52"/>
          <p:cNvSpPr/>
          <p:nvPr/>
        </p:nvSpPr>
        <p:spPr>
          <a:xfrm>
            <a:off x="4496904" y="3920074"/>
            <a:ext cx="2183921" cy="543739"/>
          </a:xfrm>
          <a:prstGeom prst="flowChartProcess">
            <a:avLst/>
          </a:prstGeom>
          <a:solidFill>
            <a:srgbClr val="00B0F0"/>
          </a:solidFill>
          <a:ln w="12700" cap="flat">
            <a:noFill/>
            <a:miter lim="400000"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Vastgoed &amp; Leegstand</a:t>
            </a:r>
          </a:p>
          <a:p>
            <a:pPr algn="ctr" defTabSz="412750" latinLnBrk="1" hangingPunct="0"/>
            <a:r>
              <a:rPr lang="nl-NL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4x / jr</a:t>
            </a:r>
            <a:r>
              <a:rPr lang="nl-NL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.</a:t>
            </a:r>
          </a:p>
        </p:txBody>
      </p:sp>
      <p:sp>
        <p:nvSpPr>
          <p:cNvPr id="54" name="Stroomdiagram: Proces 53"/>
          <p:cNvSpPr/>
          <p:nvPr/>
        </p:nvSpPr>
        <p:spPr>
          <a:xfrm>
            <a:off x="7126332" y="3918062"/>
            <a:ext cx="2408202" cy="543739"/>
          </a:xfrm>
          <a:prstGeom prst="flowChartProcess">
            <a:avLst/>
          </a:prstGeom>
          <a:solidFill>
            <a:srgbClr val="00B0F0"/>
          </a:solidFill>
          <a:ln w="12700" cap="flat">
            <a:noFill/>
            <a:miter lim="400000"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Heel Schoon &amp; Veilig </a:t>
            </a:r>
          </a:p>
          <a:p>
            <a:pPr algn="ctr" defTabSz="412750" latinLnBrk="1" hangingPunct="0"/>
            <a:r>
              <a:rPr lang="nl-NL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2x / jr</a:t>
            </a:r>
            <a:r>
              <a:rPr lang="nl-NL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.</a:t>
            </a:r>
          </a:p>
        </p:txBody>
      </p:sp>
      <p:sp>
        <p:nvSpPr>
          <p:cNvPr id="55" name="Stroomdiagram: Proces 54"/>
          <p:cNvSpPr/>
          <p:nvPr/>
        </p:nvSpPr>
        <p:spPr>
          <a:xfrm>
            <a:off x="9165514" y="2963156"/>
            <a:ext cx="2183921" cy="543739"/>
          </a:xfrm>
          <a:prstGeom prst="flowChartProcess">
            <a:avLst/>
          </a:prstGeom>
          <a:solidFill>
            <a:srgbClr val="00B0F0"/>
          </a:solidFill>
          <a:ln w="12700" cap="flat">
            <a:noFill/>
            <a:miter lim="400000"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Digitale Communicatie</a:t>
            </a:r>
          </a:p>
          <a:p>
            <a:pPr algn="ctr" defTabSz="412750" latinLnBrk="1" hangingPunct="0"/>
            <a:r>
              <a:rPr lang="nl-NL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4x / jr</a:t>
            </a:r>
            <a:r>
              <a:rPr lang="nl-NL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.</a:t>
            </a:r>
          </a:p>
        </p:txBody>
      </p:sp>
      <p:sp>
        <p:nvSpPr>
          <p:cNvPr id="56" name="Stroomdiagram: Proces 55"/>
          <p:cNvSpPr/>
          <p:nvPr/>
        </p:nvSpPr>
        <p:spPr>
          <a:xfrm>
            <a:off x="8807570" y="1874802"/>
            <a:ext cx="2183921" cy="297517"/>
          </a:xfrm>
          <a:prstGeom prst="flowChartProcess">
            <a:avLst/>
          </a:prstGeom>
          <a:solidFill>
            <a:srgbClr val="00B0F0"/>
          </a:solidFill>
          <a:ln w="12700" cap="flat">
            <a:noFill/>
            <a:miter lim="400000"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Centrumsecretaris</a:t>
            </a:r>
            <a:endParaRPr lang="nl-NL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Gill Sans"/>
            </a:endParaRPr>
          </a:p>
        </p:txBody>
      </p:sp>
      <p:cxnSp>
        <p:nvCxnSpPr>
          <p:cNvPr id="61" name="Rechte verbindingslijn met pijl 60"/>
          <p:cNvCxnSpPr>
            <a:endCxn id="53" idx="0"/>
          </p:cNvCxnSpPr>
          <p:nvPr/>
        </p:nvCxnSpPr>
        <p:spPr>
          <a:xfrm>
            <a:off x="5579382" y="2293192"/>
            <a:ext cx="9483" cy="162688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Rechte verbindingslijn met pijl 62"/>
          <p:cNvCxnSpPr>
            <a:endCxn id="26" idx="3"/>
          </p:cNvCxnSpPr>
          <p:nvPr/>
        </p:nvCxnSpPr>
        <p:spPr>
          <a:xfrm flipH="1">
            <a:off x="8257453" y="2082878"/>
            <a:ext cx="55011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Rechte verbindingslijn met pijl 69"/>
          <p:cNvCxnSpPr>
            <a:endCxn id="51" idx="0"/>
          </p:cNvCxnSpPr>
          <p:nvPr/>
        </p:nvCxnSpPr>
        <p:spPr>
          <a:xfrm rot="5400000">
            <a:off x="2706287" y="2402770"/>
            <a:ext cx="1658313" cy="1376295"/>
          </a:xfrm>
          <a:prstGeom prst="bent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1" name="Stroomdiagram: Ponsband 170"/>
          <p:cNvSpPr/>
          <p:nvPr/>
        </p:nvSpPr>
        <p:spPr>
          <a:xfrm>
            <a:off x="159503" y="5787770"/>
            <a:ext cx="2081660" cy="595213"/>
          </a:xfrm>
          <a:prstGeom prst="flowChartPunchedTape">
            <a:avLst/>
          </a:prstGeom>
          <a:solidFill>
            <a:schemeClr val="accent5">
              <a:lumMod val="40000"/>
              <a:lumOff val="6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2000" dirty="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Vele handen…</a:t>
            </a:r>
            <a:endParaRPr lang="nl-NL" sz="2000" dirty="0"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81" name="Stroomdiagram: Ponsband 80"/>
          <p:cNvSpPr/>
          <p:nvPr/>
        </p:nvSpPr>
        <p:spPr>
          <a:xfrm>
            <a:off x="2475777" y="5787769"/>
            <a:ext cx="1932774" cy="595213"/>
          </a:xfrm>
          <a:prstGeom prst="flowChartPunchedTape">
            <a:avLst/>
          </a:prstGeom>
          <a:solidFill>
            <a:schemeClr val="accent5">
              <a:lumMod val="40000"/>
              <a:lumOff val="6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2000" dirty="0">
                <a:solidFill>
                  <a:srgbClr val="0000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Ieder zijn ding…</a:t>
            </a:r>
            <a:endParaRPr lang="nl-NL" sz="2000" dirty="0">
              <a:solidFill>
                <a:srgbClr val="000000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82" name="Stroomdiagram: Ponsband 81"/>
          <p:cNvSpPr/>
          <p:nvPr/>
        </p:nvSpPr>
        <p:spPr>
          <a:xfrm>
            <a:off x="4643166" y="5787769"/>
            <a:ext cx="2848518" cy="595213"/>
          </a:xfrm>
          <a:prstGeom prst="flowChartPunchedTape">
            <a:avLst/>
          </a:prstGeom>
          <a:solidFill>
            <a:schemeClr val="accent5">
              <a:lumMod val="40000"/>
              <a:lumOff val="6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2000" dirty="0">
                <a:solidFill>
                  <a:srgbClr val="0000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Meer betrokkenheid…</a:t>
            </a:r>
            <a:endParaRPr lang="nl-NL" sz="2000" dirty="0">
              <a:solidFill>
                <a:srgbClr val="000000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83" name="Stroomdiagram: Ponsband 82"/>
          <p:cNvSpPr/>
          <p:nvPr/>
        </p:nvSpPr>
        <p:spPr>
          <a:xfrm>
            <a:off x="7726298" y="5787768"/>
            <a:ext cx="2296562" cy="595213"/>
          </a:xfrm>
          <a:prstGeom prst="flowChartPunchedTape">
            <a:avLst/>
          </a:prstGeom>
          <a:solidFill>
            <a:schemeClr val="accent5">
              <a:lumMod val="40000"/>
              <a:lumOff val="6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2000" dirty="0">
                <a:solidFill>
                  <a:srgbClr val="0000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Groter draagvlak…</a:t>
            </a:r>
            <a:endParaRPr lang="nl-NL" sz="2000" dirty="0">
              <a:solidFill>
                <a:srgbClr val="000000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84" name="Stroomdiagram: Ponsband 83"/>
          <p:cNvSpPr/>
          <p:nvPr/>
        </p:nvSpPr>
        <p:spPr>
          <a:xfrm>
            <a:off x="10257475" y="5787768"/>
            <a:ext cx="1918206" cy="595213"/>
          </a:xfrm>
          <a:prstGeom prst="flowChartPunchedTape">
            <a:avLst/>
          </a:prstGeom>
          <a:solidFill>
            <a:schemeClr val="accent5">
              <a:lumMod val="40000"/>
              <a:lumOff val="6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2000" dirty="0">
                <a:solidFill>
                  <a:srgbClr val="0000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Meer succes…</a:t>
            </a:r>
            <a:endParaRPr lang="nl-NL" sz="2000" dirty="0">
              <a:solidFill>
                <a:srgbClr val="000000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27" name="Explosie 2 26"/>
          <p:cNvSpPr/>
          <p:nvPr/>
        </p:nvSpPr>
        <p:spPr>
          <a:xfrm>
            <a:off x="10649247" y="1936985"/>
            <a:ext cx="1490459" cy="599519"/>
          </a:xfrm>
          <a:prstGeom prst="irregularSeal2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40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Gill Sans"/>
              </a:rPr>
              <a:t>Light</a:t>
            </a:r>
            <a:endParaRPr lang="nl-NL" sz="1400" dirty="0">
              <a:solidFill>
                <a:srgbClr val="7030A0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cxnSp>
        <p:nvCxnSpPr>
          <p:cNvPr id="29" name="Rechte verbindingslijn met pijl 69"/>
          <p:cNvCxnSpPr>
            <a:stCxn id="26" idx="1"/>
            <a:endCxn id="50" idx="0"/>
          </p:cNvCxnSpPr>
          <p:nvPr/>
        </p:nvCxnSpPr>
        <p:spPr>
          <a:xfrm rot="10800000" flipV="1">
            <a:off x="1200333" y="2082877"/>
            <a:ext cx="2597262" cy="730399"/>
          </a:xfrm>
          <a:prstGeom prst="bentConnector2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Vijfhoek 33"/>
          <p:cNvSpPr/>
          <p:nvPr/>
        </p:nvSpPr>
        <p:spPr>
          <a:xfrm>
            <a:off x="-15993" y="4985336"/>
            <a:ext cx="2432649" cy="482183"/>
          </a:xfrm>
          <a:prstGeom prst="homePlate">
            <a:avLst/>
          </a:prstGeom>
          <a:blipFill rotWithShape="1">
            <a:blip r:embed="rId2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28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Organisaties</a:t>
            </a:r>
            <a:endParaRPr lang="nl-NL" sz="28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35" name="Vijfhoek 34"/>
          <p:cNvSpPr/>
          <p:nvPr/>
        </p:nvSpPr>
        <p:spPr>
          <a:xfrm>
            <a:off x="2416657" y="4985335"/>
            <a:ext cx="2432649" cy="482183"/>
          </a:xfrm>
          <a:prstGeom prst="homePlate">
            <a:avLst/>
          </a:prstGeom>
          <a:blipFill rotWithShape="1">
            <a:blip r:embed="rId2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28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Gemeente</a:t>
            </a:r>
            <a:endParaRPr lang="nl-NL" sz="28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36" name="Vijfhoek 35"/>
          <p:cNvSpPr/>
          <p:nvPr/>
        </p:nvSpPr>
        <p:spPr>
          <a:xfrm>
            <a:off x="4851100" y="4985336"/>
            <a:ext cx="2432649" cy="482183"/>
          </a:xfrm>
          <a:prstGeom prst="homePlate">
            <a:avLst/>
          </a:prstGeom>
          <a:blipFill rotWithShape="1">
            <a:blip r:embed="rId2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28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Politie etc.</a:t>
            </a:r>
            <a:endParaRPr lang="nl-NL" sz="28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37" name="Vijfhoek 36"/>
          <p:cNvSpPr/>
          <p:nvPr/>
        </p:nvSpPr>
        <p:spPr>
          <a:xfrm>
            <a:off x="7285543" y="4985336"/>
            <a:ext cx="2432649" cy="482183"/>
          </a:xfrm>
          <a:prstGeom prst="homePlate">
            <a:avLst/>
          </a:prstGeom>
          <a:blipFill rotWithShape="1">
            <a:blip r:embed="rId2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28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Ondernemers</a:t>
            </a:r>
            <a:endParaRPr lang="nl-NL" sz="28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38" name="Vijfhoek 37"/>
          <p:cNvSpPr/>
          <p:nvPr/>
        </p:nvSpPr>
        <p:spPr>
          <a:xfrm>
            <a:off x="9743032" y="4985335"/>
            <a:ext cx="2432649" cy="482183"/>
          </a:xfrm>
          <a:prstGeom prst="homePlate">
            <a:avLst/>
          </a:prstGeom>
          <a:blipFill rotWithShape="1">
            <a:blip r:embed="rId2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28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Consument</a:t>
            </a:r>
            <a:endParaRPr lang="nl-NL" sz="28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cxnSp>
        <p:nvCxnSpPr>
          <p:cNvPr id="41" name="Rechte verbindingslijn met pijl 40"/>
          <p:cNvCxnSpPr/>
          <p:nvPr/>
        </p:nvCxnSpPr>
        <p:spPr>
          <a:xfrm>
            <a:off x="7787162" y="2293192"/>
            <a:ext cx="1" cy="159962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Rechte verbindingslijn met pijl 69"/>
          <p:cNvCxnSpPr>
            <a:endCxn id="55" idx="0"/>
          </p:cNvCxnSpPr>
          <p:nvPr/>
        </p:nvCxnSpPr>
        <p:spPr>
          <a:xfrm>
            <a:off x="8257453" y="2261761"/>
            <a:ext cx="2000022" cy="701395"/>
          </a:xfrm>
          <a:prstGeom prst="bentConnector2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Shape 173"/>
          <p:cNvSpPr txBox="1">
            <a:spLocks/>
          </p:cNvSpPr>
          <p:nvPr/>
        </p:nvSpPr>
        <p:spPr>
          <a:xfrm>
            <a:off x="1256869" y="171875"/>
            <a:ext cx="9810751" cy="14279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 sz="1800">
                <a:solidFill>
                  <a:srgbClr val="000000"/>
                </a:solidFill>
              </a:defRPr>
            </a:pPr>
            <a:r>
              <a:rPr lang="nl-NL" sz="4000" b="1" dirty="0" smtClean="0">
                <a:solidFill>
                  <a:srgbClr val="FFFFFF"/>
                </a:solidFill>
              </a:rPr>
              <a:t> </a:t>
            </a:r>
            <a:r>
              <a:rPr lang="nl-NL" sz="3600" b="1" dirty="0" smtClean="0">
                <a:solidFill>
                  <a:srgbClr val="000000"/>
                </a:solidFill>
              </a:rPr>
              <a:t>Mogelijke werkstructuur A</a:t>
            </a:r>
            <a:r>
              <a:rPr lang="nl-NL" sz="3600" dirty="0" smtClean="0">
                <a:solidFill>
                  <a:srgbClr val="FFFFFF"/>
                </a:solidFill>
              </a:rPr>
              <a:t/>
            </a:r>
            <a:br>
              <a:rPr lang="nl-NL" sz="3600" dirty="0" smtClean="0">
                <a:solidFill>
                  <a:srgbClr val="FFFFFF"/>
                </a:solidFill>
              </a:rPr>
            </a:br>
            <a:r>
              <a:rPr lang="nl-NL" sz="3600" dirty="0" smtClean="0">
                <a:solidFill>
                  <a:srgbClr val="FFFFFF"/>
                </a:solidFill>
              </a:rPr>
              <a:t>Centrumcommissie &amp; Centrummanager</a:t>
            </a:r>
            <a:endParaRPr lang="nl-NL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64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/>
          </p:cNvSpPr>
          <p:nvPr>
            <p:ph type="title"/>
          </p:nvPr>
        </p:nvSpPr>
        <p:spPr>
          <a:xfrm>
            <a:off x="234444" y="146957"/>
            <a:ext cx="9810751" cy="1427957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nl-NL" sz="3600" dirty="0">
                <a:solidFill>
                  <a:schemeClr val="bg1"/>
                </a:solidFill>
              </a:rPr>
              <a:t>Nieuwe </a:t>
            </a:r>
            <a:r>
              <a:rPr lang="nl-NL" sz="3600" dirty="0">
                <a:solidFill>
                  <a:schemeClr val="bg1"/>
                </a:solidFill>
              </a:rPr>
              <a:t>Structuur: voorstel B</a:t>
            </a:r>
            <a:endParaRPr sz="3600" dirty="0">
              <a:solidFill>
                <a:schemeClr val="bg1"/>
              </a:solidFill>
            </a:endParaRPr>
          </a:p>
        </p:txBody>
      </p:sp>
      <p:sp>
        <p:nvSpPr>
          <p:cNvPr id="26" name="Stroomdiagram: Proces 25"/>
          <p:cNvSpPr/>
          <p:nvPr/>
        </p:nvSpPr>
        <p:spPr>
          <a:xfrm>
            <a:off x="3797595" y="1872564"/>
            <a:ext cx="4459858" cy="420628"/>
          </a:xfrm>
          <a:prstGeom prst="flowChartProcess">
            <a:avLst/>
          </a:prstGeom>
          <a:solidFill>
            <a:srgbClr val="00B0F0"/>
          </a:solidFill>
          <a:ln w="12700" cap="flat">
            <a:noFill/>
            <a:miter lim="400000"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Centrumcommissie  4x / jr.</a:t>
            </a:r>
            <a:endParaRPr lang="nl-NL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Gill Sans"/>
            </a:endParaRPr>
          </a:p>
        </p:txBody>
      </p:sp>
      <p:sp>
        <p:nvSpPr>
          <p:cNvPr id="50" name="Stroomdiagram: Proces 49"/>
          <p:cNvSpPr/>
          <p:nvPr/>
        </p:nvSpPr>
        <p:spPr>
          <a:xfrm>
            <a:off x="1652284" y="3444403"/>
            <a:ext cx="1958190" cy="1036181"/>
          </a:xfrm>
          <a:prstGeom prst="flowChartProcess">
            <a:avLst/>
          </a:prstGeom>
          <a:solidFill>
            <a:srgbClr val="00B0F0"/>
          </a:solidFill>
          <a:ln w="12700" cap="flat">
            <a:noFill/>
            <a:miter lim="400000"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Evenementen</a:t>
            </a:r>
          </a:p>
          <a:p>
            <a:pPr algn="ctr" defTabSz="412750" latinLnBrk="1" hangingPunct="0"/>
            <a:r>
              <a:rPr lang="nl-NL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&amp;</a:t>
            </a:r>
            <a:endParaRPr lang="nl-NL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Gill Sans"/>
            </a:endParaRPr>
          </a:p>
          <a:p>
            <a:pPr algn="ctr" defTabSz="412750" latinLnBrk="1" hangingPunct="0"/>
            <a:r>
              <a:rPr lang="nl-NL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Activiteiten </a:t>
            </a:r>
          </a:p>
          <a:p>
            <a:pPr algn="ctr" defTabSz="412750" latinLnBrk="1" hangingPunct="0"/>
            <a:r>
              <a:rPr lang="nl-NL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4x / jr</a:t>
            </a:r>
            <a:r>
              <a:rPr lang="nl-NL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.</a:t>
            </a:r>
          </a:p>
        </p:txBody>
      </p:sp>
      <p:sp>
        <p:nvSpPr>
          <p:cNvPr id="51" name="Stroomdiagram: Proces 50"/>
          <p:cNvSpPr/>
          <p:nvPr/>
        </p:nvSpPr>
        <p:spPr>
          <a:xfrm>
            <a:off x="4045198" y="3547471"/>
            <a:ext cx="2408202" cy="543739"/>
          </a:xfrm>
          <a:prstGeom prst="flowChartProcess">
            <a:avLst/>
          </a:prstGeom>
          <a:solidFill>
            <a:srgbClr val="00B0F0"/>
          </a:solidFill>
          <a:ln w="12700" cap="flat">
            <a:noFill/>
            <a:miter lim="400000"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Sfeer &amp; Openbare ruimte</a:t>
            </a:r>
            <a:br>
              <a:rPr lang="nl-NL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</a:br>
            <a:r>
              <a:rPr lang="nl-NL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  </a:t>
            </a:r>
            <a:r>
              <a:rPr lang="nl-NL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3</a:t>
            </a:r>
            <a:r>
              <a:rPr lang="nl-NL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x / jr.</a:t>
            </a:r>
            <a:endParaRPr lang="nl-NL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Gill Sans"/>
            </a:endParaRPr>
          </a:p>
        </p:txBody>
      </p:sp>
      <p:sp>
        <p:nvSpPr>
          <p:cNvPr id="53" name="Stroomdiagram: Proces 52"/>
          <p:cNvSpPr/>
          <p:nvPr/>
        </p:nvSpPr>
        <p:spPr>
          <a:xfrm>
            <a:off x="9337421" y="1994818"/>
            <a:ext cx="2183921" cy="543739"/>
          </a:xfrm>
          <a:prstGeom prst="flowChartProcess">
            <a:avLst/>
          </a:prstGeom>
          <a:solidFill>
            <a:srgbClr val="00B0F0"/>
          </a:solidFill>
          <a:ln w="12700" cap="flat">
            <a:noFill/>
            <a:miter lim="400000"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Vastgoed &amp; Leegstand</a:t>
            </a:r>
          </a:p>
          <a:p>
            <a:pPr algn="ctr" defTabSz="412750" latinLnBrk="1" hangingPunct="0"/>
            <a:r>
              <a:rPr lang="nl-NL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4x / jr</a:t>
            </a:r>
            <a:r>
              <a:rPr lang="nl-NL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.</a:t>
            </a:r>
          </a:p>
        </p:txBody>
      </p:sp>
      <p:sp>
        <p:nvSpPr>
          <p:cNvPr id="54" name="Stroomdiagram: Proces 53"/>
          <p:cNvSpPr/>
          <p:nvPr/>
        </p:nvSpPr>
        <p:spPr>
          <a:xfrm>
            <a:off x="6929219" y="3547471"/>
            <a:ext cx="2408202" cy="543739"/>
          </a:xfrm>
          <a:prstGeom prst="flowChartProcess">
            <a:avLst/>
          </a:prstGeom>
          <a:solidFill>
            <a:srgbClr val="00B0F0"/>
          </a:solidFill>
          <a:ln w="12700" cap="flat">
            <a:noFill/>
            <a:miter lim="400000"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Heel Schoon &amp; Veilig </a:t>
            </a:r>
          </a:p>
          <a:p>
            <a:pPr algn="ctr" defTabSz="412750" latinLnBrk="1" hangingPunct="0"/>
            <a:r>
              <a:rPr lang="nl-NL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3</a:t>
            </a:r>
            <a:r>
              <a:rPr lang="nl-NL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x / jr</a:t>
            </a:r>
            <a:r>
              <a:rPr lang="nl-NL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.</a:t>
            </a:r>
            <a:r>
              <a:rPr lang="nl-NL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 </a:t>
            </a:r>
            <a:endParaRPr lang="nl-NL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Gill Sans"/>
            </a:endParaRPr>
          </a:p>
        </p:txBody>
      </p:sp>
      <p:sp>
        <p:nvSpPr>
          <p:cNvPr id="55" name="Stroomdiagram: Proces 54"/>
          <p:cNvSpPr/>
          <p:nvPr/>
        </p:nvSpPr>
        <p:spPr>
          <a:xfrm>
            <a:off x="9696621" y="3547471"/>
            <a:ext cx="2183921" cy="543739"/>
          </a:xfrm>
          <a:prstGeom prst="flowChartProcess">
            <a:avLst/>
          </a:prstGeom>
          <a:solidFill>
            <a:srgbClr val="00B0F0"/>
          </a:solidFill>
          <a:ln w="12700" cap="flat">
            <a:noFill/>
            <a:miter lim="400000"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Digitale Communicatie</a:t>
            </a:r>
          </a:p>
          <a:p>
            <a:pPr algn="ctr" defTabSz="412750" latinLnBrk="1" hangingPunct="0"/>
            <a:r>
              <a:rPr lang="nl-NL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4x / jr</a:t>
            </a:r>
            <a:r>
              <a:rPr lang="nl-NL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.</a:t>
            </a:r>
          </a:p>
        </p:txBody>
      </p:sp>
      <p:sp>
        <p:nvSpPr>
          <p:cNvPr id="56" name="Stroomdiagram: Proces 55"/>
          <p:cNvSpPr/>
          <p:nvPr/>
        </p:nvSpPr>
        <p:spPr>
          <a:xfrm>
            <a:off x="4840754" y="2755934"/>
            <a:ext cx="2183921" cy="297517"/>
          </a:xfrm>
          <a:prstGeom prst="flowChartProcess">
            <a:avLst/>
          </a:prstGeom>
          <a:solidFill>
            <a:srgbClr val="00B0F0"/>
          </a:solidFill>
          <a:ln w="12700" cap="flat">
            <a:noFill/>
            <a:miter lim="400000"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Gill Sans"/>
              </a:rPr>
              <a:t>Centrummanager</a:t>
            </a:r>
            <a:endParaRPr lang="nl-NL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Gill Sans"/>
            </a:endParaRPr>
          </a:p>
        </p:txBody>
      </p:sp>
      <p:cxnSp>
        <p:nvCxnSpPr>
          <p:cNvPr id="41" name="Rechte verbindingslijn met pijl 40"/>
          <p:cNvCxnSpPr/>
          <p:nvPr/>
        </p:nvCxnSpPr>
        <p:spPr>
          <a:xfrm flipH="1">
            <a:off x="8257453" y="2141534"/>
            <a:ext cx="107996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Rechte verbindingslijn met pijl 60"/>
          <p:cNvCxnSpPr>
            <a:endCxn id="51" idx="0"/>
          </p:cNvCxnSpPr>
          <p:nvPr/>
        </p:nvCxnSpPr>
        <p:spPr>
          <a:xfrm>
            <a:off x="5249299" y="3053451"/>
            <a:ext cx="0" cy="49402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Rechte verbindingslijn met pijl 62"/>
          <p:cNvCxnSpPr>
            <a:stCxn id="56" idx="0"/>
          </p:cNvCxnSpPr>
          <p:nvPr/>
        </p:nvCxnSpPr>
        <p:spPr>
          <a:xfrm flipV="1">
            <a:off x="5932715" y="2293193"/>
            <a:ext cx="0" cy="46274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Rechte verbindingslijn met pijl 69"/>
          <p:cNvCxnSpPr>
            <a:endCxn id="55" idx="0"/>
          </p:cNvCxnSpPr>
          <p:nvPr/>
        </p:nvCxnSpPr>
        <p:spPr>
          <a:xfrm>
            <a:off x="7024674" y="2799456"/>
            <a:ext cx="3763908" cy="748015"/>
          </a:xfrm>
          <a:prstGeom prst="bentConnector2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Rechte verbindingslijn met pijl 69"/>
          <p:cNvCxnSpPr>
            <a:stCxn id="56" idx="1"/>
            <a:endCxn id="50" idx="0"/>
          </p:cNvCxnSpPr>
          <p:nvPr/>
        </p:nvCxnSpPr>
        <p:spPr>
          <a:xfrm rot="10800000" flipV="1">
            <a:off x="2631380" y="2904693"/>
            <a:ext cx="2209375" cy="539710"/>
          </a:xfrm>
          <a:prstGeom prst="bentConnector2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1" name="Stroomdiagram: Ponsband 170"/>
          <p:cNvSpPr/>
          <p:nvPr/>
        </p:nvSpPr>
        <p:spPr>
          <a:xfrm>
            <a:off x="159503" y="6030336"/>
            <a:ext cx="2081660" cy="595213"/>
          </a:xfrm>
          <a:prstGeom prst="flowChartPunchedTape">
            <a:avLst/>
          </a:prstGeom>
          <a:solidFill>
            <a:schemeClr val="accent5">
              <a:lumMod val="40000"/>
              <a:lumOff val="6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2000" dirty="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Vele handen…</a:t>
            </a:r>
            <a:endParaRPr lang="nl-NL" sz="2000" dirty="0"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81" name="Stroomdiagram: Ponsband 80"/>
          <p:cNvSpPr/>
          <p:nvPr/>
        </p:nvSpPr>
        <p:spPr>
          <a:xfrm>
            <a:off x="2412238" y="6019099"/>
            <a:ext cx="1932774" cy="595213"/>
          </a:xfrm>
          <a:prstGeom prst="flowChartPunchedTape">
            <a:avLst/>
          </a:prstGeom>
          <a:solidFill>
            <a:schemeClr val="accent5">
              <a:lumMod val="40000"/>
              <a:lumOff val="6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2000" dirty="0">
                <a:solidFill>
                  <a:srgbClr val="0000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Ieder zijn ding…</a:t>
            </a:r>
            <a:endParaRPr lang="nl-NL" sz="2000" dirty="0">
              <a:solidFill>
                <a:srgbClr val="000000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82" name="Stroomdiagram: Ponsband 81"/>
          <p:cNvSpPr/>
          <p:nvPr/>
        </p:nvSpPr>
        <p:spPr>
          <a:xfrm>
            <a:off x="4545393" y="6019099"/>
            <a:ext cx="2848518" cy="595213"/>
          </a:xfrm>
          <a:prstGeom prst="flowChartPunchedTape">
            <a:avLst/>
          </a:prstGeom>
          <a:solidFill>
            <a:schemeClr val="accent5">
              <a:lumMod val="40000"/>
              <a:lumOff val="6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2000" dirty="0">
                <a:solidFill>
                  <a:srgbClr val="0000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Meer betrokkenheid…</a:t>
            </a:r>
            <a:endParaRPr lang="nl-NL" sz="2000" dirty="0">
              <a:solidFill>
                <a:srgbClr val="000000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83" name="Stroomdiagram: Ponsband 82"/>
          <p:cNvSpPr/>
          <p:nvPr/>
        </p:nvSpPr>
        <p:spPr>
          <a:xfrm>
            <a:off x="7579357" y="5982292"/>
            <a:ext cx="2296562" cy="595213"/>
          </a:xfrm>
          <a:prstGeom prst="flowChartPunchedTape">
            <a:avLst/>
          </a:prstGeom>
          <a:solidFill>
            <a:schemeClr val="accent5">
              <a:lumMod val="40000"/>
              <a:lumOff val="6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2000" dirty="0">
                <a:solidFill>
                  <a:srgbClr val="0000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Groter draagvlak…</a:t>
            </a:r>
            <a:endParaRPr lang="nl-NL" sz="2000" dirty="0">
              <a:solidFill>
                <a:srgbClr val="000000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84" name="Stroomdiagram: Ponsband 83"/>
          <p:cNvSpPr/>
          <p:nvPr/>
        </p:nvSpPr>
        <p:spPr>
          <a:xfrm>
            <a:off x="10061366" y="5982291"/>
            <a:ext cx="1918206" cy="595213"/>
          </a:xfrm>
          <a:prstGeom prst="flowChartPunchedTape">
            <a:avLst/>
          </a:prstGeom>
          <a:solidFill>
            <a:schemeClr val="accent5">
              <a:lumMod val="40000"/>
              <a:lumOff val="6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2000" dirty="0">
                <a:solidFill>
                  <a:srgbClr val="0000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Meer succes…</a:t>
            </a:r>
            <a:endParaRPr lang="nl-NL" sz="2000" dirty="0">
              <a:solidFill>
                <a:srgbClr val="000000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cxnSp>
        <p:nvCxnSpPr>
          <p:cNvPr id="21" name="Gebogen verbindingslijn 20"/>
          <p:cNvCxnSpPr/>
          <p:nvPr/>
        </p:nvCxnSpPr>
        <p:spPr>
          <a:xfrm>
            <a:off x="7024674" y="2996747"/>
            <a:ext cx="1135825" cy="550724"/>
          </a:xfrm>
          <a:prstGeom prst="bentConnector2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headEnd type="triangle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7" name="Explosie 2 56"/>
          <p:cNvSpPr/>
          <p:nvPr/>
        </p:nvSpPr>
        <p:spPr>
          <a:xfrm>
            <a:off x="3800163" y="2324151"/>
            <a:ext cx="1490459" cy="1083747"/>
          </a:xfrm>
          <a:prstGeom prst="irregularSeal2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40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Gill Sans"/>
              </a:rPr>
              <a:t>Spin in web</a:t>
            </a:r>
            <a:endParaRPr lang="nl-NL" sz="1400" dirty="0">
              <a:solidFill>
                <a:srgbClr val="7030A0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29" name="Vijfhoek 28"/>
          <p:cNvSpPr/>
          <p:nvPr/>
        </p:nvSpPr>
        <p:spPr>
          <a:xfrm>
            <a:off x="-15993" y="4985336"/>
            <a:ext cx="2432649" cy="482183"/>
          </a:xfrm>
          <a:prstGeom prst="homePlate">
            <a:avLst/>
          </a:prstGeom>
          <a:blipFill rotWithShape="1">
            <a:blip r:embed="rId2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28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Organisaties</a:t>
            </a:r>
            <a:endParaRPr lang="nl-NL" sz="28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59" name="Vijfhoek 58"/>
          <p:cNvSpPr/>
          <p:nvPr/>
        </p:nvSpPr>
        <p:spPr>
          <a:xfrm>
            <a:off x="2412238" y="4986150"/>
            <a:ext cx="2432649" cy="482183"/>
          </a:xfrm>
          <a:prstGeom prst="homePlate">
            <a:avLst/>
          </a:prstGeom>
          <a:blipFill rotWithShape="1">
            <a:blip r:embed="rId2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28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Gemeente</a:t>
            </a:r>
            <a:endParaRPr lang="nl-NL" sz="28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60" name="Vijfhoek 59"/>
          <p:cNvSpPr/>
          <p:nvPr/>
        </p:nvSpPr>
        <p:spPr>
          <a:xfrm>
            <a:off x="4840469" y="4986151"/>
            <a:ext cx="2432649" cy="482183"/>
          </a:xfrm>
          <a:prstGeom prst="homePlate">
            <a:avLst/>
          </a:prstGeom>
          <a:blipFill rotWithShape="1">
            <a:blip r:embed="rId2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28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Politie etc.</a:t>
            </a:r>
            <a:endParaRPr lang="nl-NL" sz="28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62" name="Vijfhoek 61"/>
          <p:cNvSpPr/>
          <p:nvPr/>
        </p:nvSpPr>
        <p:spPr>
          <a:xfrm>
            <a:off x="7268699" y="4983634"/>
            <a:ext cx="2432649" cy="482183"/>
          </a:xfrm>
          <a:prstGeom prst="homePlate">
            <a:avLst/>
          </a:prstGeom>
          <a:blipFill rotWithShape="1">
            <a:blip r:embed="rId2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28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Ondernemers</a:t>
            </a:r>
            <a:endParaRPr lang="nl-NL" sz="28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64" name="Vijfhoek 63"/>
          <p:cNvSpPr/>
          <p:nvPr/>
        </p:nvSpPr>
        <p:spPr>
          <a:xfrm>
            <a:off x="9692511" y="4986151"/>
            <a:ext cx="2432649" cy="482183"/>
          </a:xfrm>
          <a:prstGeom prst="homePlate">
            <a:avLst/>
          </a:prstGeom>
          <a:blipFill rotWithShape="1">
            <a:blip r:embed="rId2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28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Consument</a:t>
            </a:r>
            <a:endParaRPr lang="nl-NL" sz="28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71" name="Stroomdiagram: Document 70"/>
          <p:cNvSpPr/>
          <p:nvPr/>
        </p:nvSpPr>
        <p:spPr>
          <a:xfrm>
            <a:off x="6541213" y="2443466"/>
            <a:ext cx="1351957" cy="331232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latinLnBrk="1" hangingPunct="0"/>
            <a:r>
              <a:rPr lang="nl-NL" sz="1400" dirty="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sym typeface="Gill Sans"/>
              </a:rPr>
              <a:t>Stevige functie</a:t>
            </a:r>
            <a:endParaRPr lang="nl-NL" sz="1400" dirty="0"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30" name="Shape 173"/>
          <p:cNvSpPr txBox="1">
            <a:spLocks/>
          </p:cNvSpPr>
          <p:nvPr/>
        </p:nvSpPr>
        <p:spPr>
          <a:xfrm>
            <a:off x="1256869" y="171875"/>
            <a:ext cx="9810751" cy="14279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 sz="1800">
                <a:solidFill>
                  <a:srgbClr val="000000"/>
                </a:solidFill>
              </a:defRPr>
            </a:pPr>
            <a:r>
              <a:rPr lang="nl-NL" sz="4000" b="1" dirty="0" smtClean="0">
                <a:solidFill>
                  <a:srgbClr val="FFFFFF"/>
                </a:solidFill>
              </a:rPr>
              <a:t> </a:t>
            </a:r>
            <a:r>
              <a:rPr lang="nl-NL" sz="3600" b="1" dirty="0" smtClean="0">
                <a:solidFill>
                  <a:srgbClr val="000000"/>
                </a:solidFill>
              </a:rPr>
              <a:t>Mogelijke werkstructuur </a:t>
            </a:r>
            <a:r>
              <a:rPr lang="nl-NL" sz="3600" b="1" dirty="0" err="1" smtClean="0">
                <a:solidFill>
                  <a:srgbClr val="000000"/>
                </a:solidFill>
              </a:rPr>
              <a:t>B</a:t>
            </a:r>
            <a:r>
              <a:rPr lang="nl-NL" sz="3600" dirty="0" err="1" smtClean="0">
                <a:solidFill>
                  <a:srgbClr val="FFFFFF"/>
                </a:solidFill>
              </a:rPr>
              <a:t>manager</a:t>
            </a:r>
            <a:endParaRPr lang="nl-NL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89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268</Words>
  <Application>Microsoft Office PowerPoint</Application>
  <PresentationFormat>Breedbeeld</PresentationFormat>
  <Paragraphs>115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Gill Sans</vt:lpstr>
      <vt:lpstr>Kantoorthema</vt:lpstr>
      <vt:lpstr> Er zijn veel onderwerpen die spelen! &amp; Taken  Centrumcommissie &amp; Centrummanager</vt:lpstr>
      <vt:lpstr>   Nieuwe Structuur: voorstel A</vt:lpstr>
      <vt:lpstr>Nieuwe Structuur: voorstel B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Onderwerpen &amp; Taken  Centrumcommissie &amp; Centrummanager</dc:title>
  <dc:creator>Wim Aussems</dc:creator>
  <cp:lastModifiedBy>Wim Aussems</cp:lastModifiedBy>
  <cp:revision>2</cp:revision>
  <dcterms:created xsi:type="dcterms:W3CDTF">2017-09-22T09:12:06Z</dcterms:created>
  <dcterms:modified xsi:type="dcterms:W3CDTF">2017-09-22T09:16:09Z</dcterms:modified>
</cp:coreProperties>
</file>