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1"/>
  </p:notesMasterIdLst>
  <p:sldIdLst>
    <p:sldId id="256" r:id="rId2"/>
    <p:sldId id="304" r:id="rId3"/>
    <p:sldId id="277" r:id="rId4"/>
    <p:sldId id="266" r:id="rId5"/>
    <p:sldId id="278" r:id="rId6"/>
    <p:sldId id="298" r:id="rId7"/>
    <p:sldId id="295" r:id="rId8"/>
    <p:sldId id="268" r:id="rId9"/>
    <p:sldId id="299" r:id="rId10"/>
    <p:sldId id="303" r:id="rId11"/>
    <p:sldId id="296" r:id="rId12"/>
    <p:sldId id="301" r:id="rId13"/>
    <p:sldId id="302" r:id="rId14"/>
    <p:sldId id="297" r:id="rId15"/>
    <p:sldId id="291" r:id="rId16"/>
    <p:sldId id="290" r:id="rId17"/>
    <p:sldId id="289" r:id="rId18"/>
    <p:sldId id="305" r:id="rId19"/>
    <p:sldId id="306" r:id="rId20"/>
    <p:sldId id="307" r:id="rId21"/>
    <p:sldId id="308" r:id="rId22"/>
    <p:sldId id="309" r:id="rId23"/>
    <p:sldId id="300" r:id="rId24"/>
    <p:sldId id="292" r:id="rId25"/>
    <p:sldId id="310" r:id="rId26"/>
    <p:sldId id="311" r:id="rId27"/>
    <p:sldId id="272" r:id="rId28"/>
    <p:sldId id="276" r:id="rId29"/>
    <p:sldId id="293" r:id="rId3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7164"/>
    <a:srgbClr val="00537D"/>
    <a:srgbClr val="E30613"/>
    <a:srgbClr val="F2958B"/>
    <a:srgbClr val="EBEDEF"/>
    <a:srgbClr val="1F618E"/>
    <a:srgbClr val="5499C7"/>
    <a:srgbClr val="59B67E"/>
    <a:srgbClr val="F7DC6F"/>
    <a:srgbClr val="0096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8036"/>
  </p:normalViewPr>
  <p:slideViewPr>
    <p:cSldViewPr snapToGrid="0" snapToObjects="1">
      <p:cViewPr varScale="1">
        <p:scale>
          <a:sx n="71" d="100"/>
          <a:sy n="71" d="100"/>
        </p:scale>
        <p:origin x="110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werkblad.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Mike%20Broeren\Dropbox\Dynamic%20Concepts%20Projects%20(1)\VVV%20NOB%202014\Effecten%20van%20promtores\Totaaldataset.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ike%20Broeren\Dropbox\Dynamic%20Concepts%20Projects%20(1)\VVV%20NOB%202014\Effecten%20van%20promtores\Totaaldataset.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spc="0" baseline="0">
                <a:solidFill>
                  <a:sysClr val="windowText" lastClr="000000"/>
                </a:solidFill>
                <a:latin typeface="+mn-lt"/>
                <a:ea typeface="+mn-ea"/>
                <a:cs typeface="+mn-cs"/>
              </a:defRPr>
            </a:pPr>
            <a:r>
              <a:rPr lang="nl-NL" sz="1100" b="1" cap="all" baseline="0" dirty="0">
                <a:solidFill>
                  <a:srgbClr val="1F618E"/>
                </a:solidFill>
              </a:rPr>
              <a:t>In hoeverre kwam uw beleving overeen met wat u meemaakte?</a:t>
            </a:r>
          </a:p>
        </c:rich>
      </c:tx>
      <c:layout>
        <c:manualLayout>
          <c:xMode val="edge"/>
          <c:yMode val="edge"/>
          <c:x val="0.17426593994642958"/>
          <c:y val="2.3463214852104151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ysClr val="windowText" lastClr="000000"/>
              </a:solidFill>
              <a:latin typeface="+mn-lt"/>
              <a:ea typeface="+mn-ea"/>
              <a:cs typeface="+mn-cs"/>
            </a:defRPr>
          </a:pPr>
          <a:endParaRPr lang="nl-NL"/>
        </a:p>
      </c:txPr>
    </c:title>
    <c:autoTitleDeleted val="0"/>
    <c:plotArea>
      <c:layout>
        <c:manualLayout>
          <c:layoutTarget val="inner"/>
          <c:xMode val="edge"/>
          <c:yMode val="edge"/>
          <c:x val="0.11616559261556161"/>
          <c:y val="0.11047720117240761"/>
          <c:w val="0.69960811559454705"/>
          <c:h val="0.75886143212990098"/>
        </c:manualLayout>
      </c:layout>
      <c:barChart>
        <c:barDir val="bar"/>
        <c:grouping val="percentStacked"/>
        <c:varyColors val="0"/>
        <c:ser>
          <c:idx val="0"/>
          <c:order val="0"/>
          <c:tx>
            <c:strRef>
              <c:f>Blad2!$A$12</c:f>
              <c:strCache>
                <c:ptCount val="1"/>
                <c:pt idx="0">
                  <c:v>Zeer positief verrast</c:v>
                </c:pt>
              </c:strCache>
            </c:strRef>
          </c:tx>
          <c:spPr>
            <a:solidFill>
              <a:srgbClr val="00964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Blad2!$B$11:$D$11</c:f>
              <c:strCache>
                <c:ptCount val="3"/>
                <c:pt idx="0">
                  <c:v>Criticasters</c:v>
                </c:pt>
                <c:pt idx="1">
                  <c:v>Passief tevreden</c:v>
                </c:pt>
                <c:pt idx="2">
                  <c:v>Promoters</c:v>
                </c:pt>
              </c:strCache>
            </c:strRef>
          </c:cat>
          <c:val>
            <c:numRef>
              <c:f>Blad2!$B$12:$D$12</c:f>
              <c:numCache>
                <c:formatCode>0%</c:formatCode>
                <c:ptCount val="3"/>
                <c:pt idx="0">
                  <c:v>1.1764705882352899E-2</c:v>
                </c:pt>
                <c:pt idx="1">
                  <c:v>8.0357142857142905E-2</c:v>
                </c:pt>
                <c:pt idx="2">
                  <c:v>0.26886792452830199</c:v>
                </c:pt>
              </c:numCache>
            </c:numRef>
          </c:val>
          <c:extLst>
            <c:ext xmlns:c16="http://schemas.microsoft.com/office/drawing/2014/chart" uri="{C3380CC4-5D6E-409C-BE32-E72D297353CC}">
              <c16:uniqueId val="{00000000-7C35-46CE-A15A-741F12742192}"/>
            </c:ext>
          </c:extLst>
        </c:ser>
        <c:ser>
          <c:idx val="1"/>
          <c:order val="1"/>
          <c:tx>
            <c:strRef>
              <c:f>Blad2!$A$13</c:f>
              <c:strCache>
                <c:ptCount val="1"/>
                <c:pt idx="0">
                  <c:v>Leuker dan verwacht</c:v>
                </c:pt>
              </c:strCache>
            </c:strRef>
          </c:tx>
          <c:spPr>
            <a:solidFill>
              <a:srgbClr val="59B67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Blad2!$B$11:$D$11</c:f>
              <c:strCache>
                <c:ptCount val="3"/>
                <c:pt idx="0">
                  <c:v>Criticasters</c:v>
                </c:pt>
                <c:pt idx="1">
                  <c:v>Passief tevreden</c:v>
                </c:pt>
                <c:pt idx="2">
                  <c:v>Promoters</c:v>
                </c:pt>
              </c:strCache>
            </c:strRef>
          </c:cat>
          <c:val>
            <c:numRef>
              <c:f>Blad2!$B$13:$D$13</c:f>
              <c:numCache>
                <c:formatCode>0%</c:formatCode>
                <c:ptCount val="3"/>
                <c:pt idx="0">
                  <c:v>5.8823529411764698E-2</c:v>
                </c:pt>
                <c:pt idx="1">
                  <c:v>0.29464285714285698</c:v>
                </c:pt>
                <c:pt idx="2">
                  <c:v>0.39622641509433998</c:v>
                </c:pt>
              </c:numCache>
            </c:numRef>
          </c:val>
          <c:extLst>
            <c:ext xmlns:c16="http://schemas.microsoft.com/office/drawing/2014/chart" uri="{C3380CC4-5D6E-409C-BE32-E72D297353CC}">
              <c16:uniqueId val="{00000001-7C35-46CE-A15A-741F12742192}"/>
            </c:ext>
          </c:extLst>
        </c:ser>
        <c:ser>
          <c:idx val="2"/>
          <c:order val="2"/>
          <c:tx>
            <c:strRef>
              <c:f>Blad2!$A$14</c:f>
              <c:strCache>
                <c:ptCount val="1"/>
                <c:pt idx="0">
                  <c:v>Wat ik had verwacht</c:v>
                </c:pt>
              </c:strCache>
            </c:strRef>
          </c:tx>
          <c:spPr>
            <a:solidFill>
              <a:srgbClr val="F7DC6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Blad2!$B$11:$D$11</c:f>
              <c:strCache>
                <c:ptCount val="3"/>
                <c:pt idx="0">
                  <c:v>Criticasters</c:v>
                </c:pt>
                <c:pt idx="1">
                  <c:v>Passief tevreden</c:v>
                </c:pt>
                <c:pt idx="2">
                  <c:v>Promoters</c:v>
                </c:pt>
              </c:strCache>
            </c:strRef>
          </c:cat>
          <c:val>
            <c:numRef>
              <c:f>Blad2!$B$14:$D$14</c:f>
              <c:numCache>
                <c:formatCode>0%</c:formatCode>
                <c:ptCount val="3"/>
                <c:pt idx="0">
                  <c:v>0.2</c:v>
                </c:pt>
                <c:pt idx="1">
                  <c:v>0.48214285714285698</c:v>
                </c:pt>
                <c:pt idx="2">
                  <c:v>0.31132075471698101</c:v>
                </c:pt>
              </c:numCache>
            </c:numRef>
          </c:val>
          <c:extLst>
            <c:ext xmlns:c16="http://schemas.microsoft.com/office/drawing/2014/chart" uri="{C3380CC4-5D6E-409C-BE32-E72D297353CC}">
              <c16:uniqueId val="{00000002-7C35-46CE-A15A-741F12742192}"/>
            </c:ext>
          </c:extLst>
        </c:ser>
        <c:ser>
          <c:idx val="3"/>
          <c:order val="3"/>
          <c:tx>
            <c:strRef>
              <c:f>Blad2!$A$15</c:f>
              <c:strCache>
                <c:ptCount val="1"/>
                <c:pt idx="0">
                  <c:v>Valt wat tegen</c:v>
                </c:pt>
              </c:strCache>
            </c:strRef>
          </c:tx>
          <c:spPr>
            <a:solidFill>
              <a:srgbClr val="F2958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Blad2!$B$11:$D$11</c:f>
              <c:strCache>
                <c:ptCount val="3"/>
                <c:pt idx="0">
                  <c:v>Criticasters</c:v>
                </c:pt>
                <c:pt idx="1">
                  <c:v>Passief tevreden</c:v>
                </c:pt>
                <c:pt idx="2">
                  <c:v>Promoters</c:v>
                </c:pt>
              </c:strCache>
            </c:strRef>
          </c:cat>
          <c:val>
            <c:numRef>
              <c:f>Blad2!$B$15:$D$15</c:f>
              <c:numCache>
                <c:formatCode>0%</c:formatCode>
                <c:ptCount val="3"/>
                <c:pt idx="0">
                  <c:v>0.65882352941176503</c:v>
                </c:pt>
                <c:pt idx="1">
                  <c:v>0.14285714285714299</c:v>
                </c:pt>
                <c:pt idx="2">
                  <c:v>2.3584905660377398E-2</c:v>
                </c:pt>
              </c:numCache>
            </c:numRef>
          </c:val>
          <c:extLst>
            <c:ext xmlns:c16="http://schemas.microsoft.com/office/drawing/2014/chart" uri="{C3380CC4-5D6E-409C-BE32-E72D297353CC}">
              <c16:uniqueId val="{00000003-7C35-46CE-A15A-741F12742192}"/>
            </c:ext>
          </c:extLst>
        </c:ser>
        <c:ser>
          <c:idx val="4"/>
          <c:order val="4"/>
          <c:tx>
            <c:strRef>
              <c:f>Blad2!$A$16</c:f>
              <c:strCache>
                <c:ptCount val="1"/>
                <c:pt idx="0">
                  <c:v>Zeer negatief verrast</c:v>
                </c:pt>
              </c:strCache>
            </c:strRef>
          </c:tx>
          <c:spPr>
            <a:solidFill>
              <a:srgbClr val="EE7164"/>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4-7C35-46CE-A15A-741F12742192}"/>
                </c:ext>
              </c:extLst>
            </c:dLbl>
            <c:dLbl>
              <c:idx val="2"/>
              <c:delete val="1"/>
              <c:extLst>
                <c:ext xmlns:c15="http://schemas.microsoft.com/office/drawing/2012/chart" uri="{CE6537A1-D6FC-4f65-9D91-7224C49458BB}"/>
                <c:ext xmlns:c16="http://schemas.microsoft.com/office/drawing/2014/chart" uri="{C3380CC4-5D6E-409C-BE32-E72D297353CC}">
                  <c16:uniqueId val="{00000005-7C35-46CE-A15A-741F1274219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Blad2!$B$11:$D$11</c:f>
              <c:strCache>
                <c:ptCount val="3"/>
                <c:pt idx="0">
                  <c:v>Criticasters</c:v>
                </c:pt>
                <c:pt idx="1">
                  <c:v>Passief tevreden</c:v>
                </c:pt>
                <c:pt idx="2">
                  <c:v>Promoters</c:v>
                </c:pt>
              </c:strCache>
            </c:strRef>
          </c:cat>
          <c:val>
            <c:numRef>
              <c:f>Blad2!$B$16:$D$16</c:f>
              <c:numCache>
                <c:formatCode>0%</c:formatCode>
                <c:ptCount val="3"/>
                <c:pt idx="0">
                  <c:v>7.0588235294117702E-2</c:v>
                </c:pt>
                <c:pt idx="1">
                  <c:v>0</c:v>
                </c:pt>
                <c:pt idx="2">
                  <c:v>0</c:v>
                </c:pt>
              </c:numCache>
            </c:numRef>
          </c:val>
          <c:extLst>
            <c:ext xmlns:c16="http://schemas.microsoft.com/office/drawing/2014/chart" uri="{C3380CC4-5D6E-409C-BE32-E72D297353CC}">
              <c16:uniqueId val="{00000006-7C35-46CE-A15A-741F12742192}"/>
            </c:ext>
          </c:extLst>
        </c:ser>
        <c:dLbls>
          <c:showLegendKey val="0"/>
          <c:showVal val="0"/>
          <c:showCatName val="0"/>
          <c:showSerName val="0"/>
          <c:showPercent val="0"/>
          <c:showBubbleSize val="0"/>
        </c:dLbls>
        <c:gapWidth val="150"/>
        <c:overlap val="100"/>
        <c:axId val="223231024"/>
        <c:axId val="223233776"/>
      </c:barChart>
      <c:catAx>
        <c:axId val="2232310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nl-NL"/>
          </a:p>
        </c:txPr>
        <c:crossAx val="223233776"/>
        <c:crosses val="autoZero"/>
        <c:auto val="1"/>
        <c:lblAlgn val="ctr"/>
        <c:lblOffset val="100"/>
        <c:noMultiLvlLbl val="0"/>
      </c:catAx>
      <c:valAx>
        <c:axId val="2232337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l-NL"/>
          </a:p>
        </c:txPr>
        <c:crossAx val="223231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nl-NL"/>
        </a:p>
      </c:txPr>
    </c:legend>
    <c:plotVisOnly val="1"/>
    <c:dispBlanksAs val="gap"/>
    <c:showDLblsOverMax val="0"/>
  </c:chart>
  <c:spPr>
    <a:noFill/>
    <a:ln>
      <a:noFill/>
    </a:ln>
    <a:effectLst/>
  </c:spPr>
  <c:txPr>
    <a:bodyPr/>
    <a:lstStyle/>
    <a:p>
      <a:pPr>
        <a:defRPr>
          <a:solidFill>
            <a:sysClr val="windowText" lastClr="000000"/>
          </a:solidFill>
        </a:defRPr>
      </a:pPr>
      <a:endParaRPr lang="nl-NL"/>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ysClr val="windowText" lastClr="000000"/>
                </a:solidFill>
                <a:latin typeface="+mn-lt"/>
                <a:ea typeface="+mn-ea"/>
                <a:cs typeface="+mn-cs"/>
              </a:defRPr>
            </a:pPr>
            <a:r>
              <a:rPr lang="nl-NL" sz="1100" b="1" cap="all" baseline="0" dirty="0">
                <a:solidFill>
                  <a:srgbClr val="1F618E"/>
                </a:solidFill>
              </a:rPr>
              <a:t>Denkt u dit de volgende keer weer te bezoeken?</a:t>
            </a:r>
          </a:p>
        </c:rich>
      </c:tx>
      <c:layout>
        <c:manualLayout>
          <c:xMode val="edge"/>
          <c:yMode val="edge"/>
          <c:x val="0.31527115836361203"/>
          <c:y val="4.3706981317600799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ysClr val="windowText" lastClr="000000"/>
              </a:solidFill>
              <a:latin typeface="+mn-lt"/>
              <a:ea typeface="+mn-ea"/>
              <a:cs typeface="+mn-cs"/>
            </a:defRPr>
          </a:pPr>
          <a:endParaRPr lang="nl-NL"/>
        </a:p>
      </c:txPr>
    </c:title>
    <c:autoTitleDeleted val="0"/>
    <c:plotArea>
      <c:layout>
        <c:manualLayout>
          <c:layoutTarget val="inner"/>
          <c:xMode val="edge"/>
          <c:yMode val="edge"/>
          <c:x val="0.14489157731511229"/>
          <c:y val="0.14942585207732098"/>
          <c:w val="0.82481264947938804"/>
          <c:h val="0.70452440036373776"/>
        </c:manualLayout>
      </c:layout>
      <c:barChart>
        <c:barDir val="bar"/>
        <c:grouping val="stacked"/>
        <c:varyColors val="0"/>
        <c:ser>
          <c:idx val="0"/>
          <c:order val="0"/>
          <c:tx>
            <c:strRef>
              <c:f>NPS_Herhaalbezoek!$B$9</c:f>
              <c:strCache>
                <c:ptCount val="1"/>
                <c:pt idx="0">
                  <c:v>Ja</c:v>
                </c:pt>
              </c:strCache>
            </c:strRef>
          </c:tx>
          <c:spPr>
            <a:solidFill>
              <a:srgbClr val="59B67E"/>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NPS_Herhaalbezoek!$A$10:$A$12</c:f>
              <c:strCache>
                <c:ptCount val="3"/>
                <c:pt idx="0">
                  <c:v>Criticasters</c:v>
                </c:pt>
                <c:pt idx="1">
                  <c:v>Tevreden passieven</c:v>
                </c:pt>
                <c:pt idx="2">
                  <c:v>Promoters</c:v>
                </c:pt>
              </c:strCache>
            </c:strRef>
          </c:cat>
          <c:val>
            <c:numRef>
              <c:f>NPS_Herhaalbezoek!$B$10:$B$12</c:f>
              <c:numCache>
                <c:formatCode>0.0%</c:formatCode>
                <c:ptCount val="3"/>
                <c:pt idx="0">
                  <c:v>0.21527777777777801</c:v>
                </c:pt>
                <c:pt idx="1">
                  <c:v>0.76124885215794302</c:v>
                </c:pt>
                <c:pt idx="2">
                  <c:v>0.937448559670782</c:v>
                </c:pt>
              </c:numCache>
            </c:numRef>
          </c:val>
          <c:extLst>
            <c:ext xmlns:c16="http://schemas.microsoft.com/office/drawing/2014/chart" uri="{C3380CC4-5D6E-409C-BE32-E72D297353CC}">
              <c16:uniqueId val="{00000000-65D1-4FA3-BC7C-E4225BF0686E}"/>
            </c:ext>
          </c:extLst>
        </c:ser>
        <c:ser>
          <c:idx val="1"/>
          <c:order val="1"/>
          <c:tx>
            <c:strRef>
              <c:f>NPS_Herhaalbezoek!$C$9</c:f>
              <c:strCache>
                <c:ptCount val="1"/>
                <c:pt idx="0">
                  <c:v>Nee</c:v>
                </c:pt>
              </c:strCache>
            </c:strRef>
          </c:tx>
          <c:spPr>
            <a:solidFill>
              <a:srgbClr val="F7DC6F"/>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65D1-4FA3-BC7C-E4225BF0686E}"/>
                </c:ext>
              </c:extLst>
            </c:dLbl>
            <c:dLbl>
              <c:idx val="2"/>
              <c:delete val="1"/>
              <c:extLst>
                <c:ext xmlns:c15="http://schemas.microsoft.com/office/drawing/2012/chart" uri="{CE6537A1-D6FC-4f65-9D91-7224C49458BB}"/>
                <c:ext xmlns:c16="http://schemas.microsoft.com/office/drawing/2014/chart" uri="{C3380CC4-5D6E-409C-BE32-E72D297353CC}">
                  <c16:uniqueId val="{00000002-65D1-4FA3-BC7C-E4225BF0686E}"/>
                </c:ext>
              </c:extLst>
            </c:dLbl>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NPS_Herhaalbezoek!$A$10:$A$12</c:f>
              <c:strCache>
                <c:ptCount val="3"/>
                <c:pt idx="0">
                  <c:v>Criticasters</c:v>
                </c:pt>
                <c:pt idx="1">
                  <c:v>Tevreden passieven</c:v>
                </c:pt>
                <c:pt idx="2">
                  <c:v>Promoters</c:v>
                </c:pt>
              </c:strCache>
            </c:strRef>
          </c:cat>
          <c:val>
            <c:numRef>
              <c:f>NPS_Herhaalbezoek!$C$10:$C$12</c:f>
              <c:numCache>
                <c:formatCode>0.0%</c:formatCode>
                <c:ptCount val="3"/>
                <c:pt idx="0">
                  <c:v>0.23958333333333301</c:v>
                </c:pt>
                <c:pt idx="1">
                  <c:v>1.4692378328742E-2</c:v>
                </c:pt>
                <c:pt idx="2">
                  <c:v>2.4691358024691401E-3</c:v>
                </c:pt>
              </c:numCache>
            </c:numRef>
          </c:val>
          <c:extLst>
            <c:ext xmlns:c16="http://schemas.microsoft.com/office/drawing/2014/chart" uri="{C3380CC4-5D6E-409C-BE32-E72D297353CC}">
              <c16:uniqueId val="{00000003-65D1-4FA3-BC7C-E4225BF0686E}"/>
            </c:ext>
          </c:extLst>
        </c:ser>
        <c:ser>
          <c:idx val="2"/>
          <c:order val="2"/>
          <c:tx>
            <c:strRef>
              <c:f>NPS_Herhaalbezoek!$D$9</c:f>
              <c:strCache>
                <c:ptCount val="1"/>
                <c:pt idx="0">
                  <c:v>Weet niet</c:v>
                </c:pt>
              </c:strCache>
            </c:strRef>
          </c:tx>
          <c:spPr>
            <a:solidFill>
              <a:srgbClr val="EE7164"/>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NPS_Herhaalbezoek!$A$10:$A$12</c:f>
              <c:strCache>
                <c:ptCount val="3"/>
                <c:pt idx="0">
                  <c:v>Criticasters</c:v>
                </c:pt>
                <c:pt idx="1">
                  <c:v>Tevreden passieven</c:v>
                </c:pt>
                <c:pt idx="2">
                  <c:v>Promoters</c:v>
                </c:pt>
              </c:strCache>
            </c:strRef>
          </c:cat>
          <c:val>
            <c:numRef>
              <c:f>NPS_Herhaalbezoek!$D$10:$D$12</c:f>
              <c:numCache>
                <c:formatCode>0.0%</c:formatCode>
                <c:ptCount val="3"/>
                <c:pt idx="0">
                  <c:v>0.54513888888888895</c:v>
                </c:pt>
                <c:pt idx="1">
                  <c:v>0.22405876951331499</c:v>
                </c:pt>
                <c:pt idx="2">
                  <c:v>6.0082304526749002E-2</c:v>
                </c:pt>
              </c:numCache>
            </c:numRef>
          </c:val>
          <c:extLst>
            <c:ext xmlns:c16="http://schemas.microsoft.com/office/drawing/2014/chart" uri="{C3380CC4-5D6E-409C-BE32-E72D297353CC}">
              <c16:uniqueId val="{00000004-65D1-4FA3-BC7C-E4225BF0686E}"/>
            </c:ext>
          </c:extLst>
        </c:ser>
        <c:dLbls>
          <c:showLegendKey val="0"/>
          <c:showVal val="0"/>
          <c:showCatName val="0"/>
          <c:showSerName val="0"/>
          <c:showPercent val="0"/>
          <c:showBubbleSize val="0"/>
        </c:dLbls>
        <c:gapWidth val="150"/>
        <c:overlap val="100"/>
        <c:axId val="222739952"/>
        <c:axId val="222741760"/>
      </c:barChart>
      <c:catAx>
        <c:axId val="222739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nl-NL"/>
          </a:p>
        </c:txPr>
        <c:crossAx val="222741760"/>
        <c:crosses val="autoZero"/>
        <c:auto val="1"/>
        <c:lblAlgn val="ctr"/>
        <c:lblOffset val="100"/>
        <c:noMultiLvlLbl val="0"/>
      </c:catAx>
      <c:valAx>
        <c:axId val="22274176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l-NL"/>
          </a:p>
        </c:txPr>
        <c:crossAx val="22273995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nl-NL"/>
        </a:p>
      </c:txPr>
    </c:legend>
    <c:plotVisOnly val="1"/>
    <c:dispBlanksAs val="gap"/>
    <c:showDLblsOverMax val="0"/>
  </c:chart>
  <c:spPr>
    <a:noFill/>
    <a:ln>
      <a:noFill/>
    </a:ln>
    <a:effectLst/>
  </c:spPr>
  <c:txPr>
    <a:bodyPr/>
    <a:lstStyle/>
    <a:p>
      <a:pPr>
        <a:defRPr>
          <a:solidFill>
            <a:sysClr val="windowText" lastClr="000000"/>
          </a:solidFill>
        </a:defRPr>
      </a:pPr>
      <a:endParaRPr lang="nl-NL"/>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ysClr val="windowText" lastClr="000000"/>
                </a:solidFill>
                <a:latin typeface="+mn-lt"/>
                <a:ea typeface="+mn-ea"/>
                <a:cs typeface="+mn-cs"/>
              </a:defRPr>
            </a:pPr>
            <a:r>
              <a:rPr lang="nl-NL" sz="1100" b="1" dirty="0"/>
              <a:t>Gemiddelde uitgaven</a:t>
            </a:r>
          </a:p>
        </c:rich>
      </c:tx>
      <c:overlay val="0"/>
      <c:spPr>
        <a:noFill/>
        <a:ln>
          <a:noFill/>
        </a:ln>
        <a:effectLst/>
      </c:spPr>
      <c:txPr>
        <a:bodyPr rot="0" spcFirstLastPara="1" vertOverflow="ellipsis" vert="horz" wrap="square" anchor="ctr" anchorCtr="1"/>
        <a:lstStyle/>
        <a:p>
          <a:pPr>
            <a:defRPr sz="1100" b="1" i="0" u="none" strike="noStrike" kern="1200" spc="0" baseline="0">
              <a:solidFill>
                <a:sysClr val="windowText" lastClr="000000"/>
              </a:solidFill>
              <a:latin typeface="+mn-lt"/>
              <a:ea typeface="+mn-ea"/>
              <a:cs typeface="+mn-cs"/>
            </a:defRPr>
          </a:pPr>
          <a:endParaRPr lang="nl-NL"/>
        </a:p>
      </c:txPr>
    </c:title>
    <c:autoTitleDeleted val="0"/>
    <c:plotArea>
      <c:layout>
        <c:manualLayout>
          <c:layoutTarget val="inner"/>
          <c:xMode val="edge"/>
          <c:yMode val="edge"/>
          <c:x val="0.26312230124460301"/>
          <c:y val="0.13329346092503999"/>
          <c:w val="0.66864787062907505"/>
          <c:h val="0.56654171219028304"/>
        </c:manualLayout>
      </c:layout>
      <c:barChart>
        <c:barDir val="col"/>
        <c:grouping val="clustered"/>
        <c:varyColors val="0"/>
        <c:ser>
          <c:idx val="0"/>
          <c:order val="0"/>
          <c:tx>
            <c:strRef>
              <c:f>Uitgaven!$T$22</c:f>
              <c:strCache>
                <c:ptCount val="1"/>
                <c:pt idx="0">
                  <c:v>Gemiddelde uitgaven Horeca</c:v>
                </c:pt>
              </c:strCache>
            </c:strRef>
          </c:tx>
          <c:spPr>
            <a:solidFill>
              <a:srgbClr val="1F618E"/>
            </a:solidFill>
            <a:ln>
              <a:noFill/>
            </a:ln>
            <a:effectLst/>
          </c:spPr>
          <c:invertIfNegative val="0"/>
          <c:dLbls>
            <c:dLbl>
              <c:idx val="0"/>
              <c:layout>
                <c:manualLayout>
                  <c:x val="0"/>
                  <c:y val="-1.628001628001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3C7-4455-8212-72A141B159D2}"/>
                </c:ext>
              </c:extLst>
            </c:dLbl>
            <c:dLbl>
              <c:idx val="1"/>
              <c:layout>
                <c:manualLayout>
                  <c:x val="1.9004180919802399E-3"/>
                  <c:y val="-2.84900284900285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C7-4455-8212-72A141B159D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Uitgaven!$U$21:$W$21</c:f>
              <c:strCache>
                <c:ptCount val="3"/>
                <c:pt idx="0">
                  <c:v>Criticasters</c:v>
                </c:pt>
                <c:pt idx="1">
                  <c:v>Passief tevreden</c:v>
                </c:pt>
                <c:pt idx="2">
                  <c:v>Promoter</c:v>
                </c:pt>
              </c:strCache>
            </c:strRef>
          </c:cat>
          <c:val>
            <c:numRef>
              <c:f>Uitgaven!$U$22:$W$22</c:f>
              <c:numCache>
                <c:formatCode>_("€"* #,##0.00_);_("€"* \(#,##0.00\);_("€"* "-"??_);_(@_)</c:formatCode>
                <c:ptCount val="3"/>
                <c:pt idx="0">
                  <c:v>19.02709359605911</c:v>
                </c:pt>
                <c:pt idx="1">
                  <c:v>18.87572254335258</c:v>
                </c:pt>
                <c:pt idx="2">
                  <c:v>22.898803589232301</c:v>
                </c:pt>
              </c:numCache>
            </c:numRef>
          </c:val>
          <c:extLst>
            <c:ext xmlns:c16="http://schemas.microsoft.com/office/drawing/2014/chart" uri="{C3380CC4-5D6E-409C-BE32-E72D297353CC}">
              <c16:uniqueId val="{00000002-33C7-4455-8212-72A141B159D2}"/>
            </c:ext>
          </c:extLst>
        </c:ser>
        <c:ser>
          <c:idx val="2"/>
          <c:order val="2"/>
          <c:tx>
            <c:strRef>
              <c:f>Uitgaven!$T$24</c:f>
              <c:strCache>
                <c:ptCount val="1"/>
                <c:pt idx="0">
                  <c:v>Gemiddelde uitgaven Shoppen</c:v>
                </c:pt>
              </c:strCache>
            </c:strRef>
          </c:tx>
          <c:spPr>
            <a:solidFill>
              <a:srgbClr val="EBEDEF"/>
            </a:solidFill>
            <a:ln>
              <a:noFill/>
            </a:ln>
            <a:effectLst/>
          </c:spPr>
          <c:invertIfNegative val="0"/>
          <c:dLbls>
            <c:dLbl>
              <c:idx val="0"/>
              <c:layout>
                <c:manualLayout>
                  <c:x val="-1.9004180919802399E-3"/>
                  <c:y val="-1.221001221001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3C7-4455-8212-72A141B159D2}"/>
                </c:ext>
              </c:extLst>
            </c:dLbl>
            <c:dLbl>
              <c:idx val="1"/>
              <c:layout>
                <c:manualLayout>
                  <c:x val="-6.96811917428692E-17"/>
                  <c:y val="2.44200244200243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3C7-4455-8212-72A141B159D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Uitgaven!$U$21:$W$21</c:f>
              <c:strCache>
                <c:ptCount val="3"/>
                <c:pt idx="0">
                  <c:v>Criticasters</c:v>
                </c:pt>
                <c:pt idx="1">
                  <c:v>Passief tevreden</c:v>
                </c:pt>
                <c:pt idx="2">
                  <c:v>Promoter</c:v>
                </c:pt>
              </c:strCache>
            </c:strRef>
          </c:cat>
          <c:val>
            <c:numRef>
              <c:f>Uitgaven!$U$24:$W$24</c:f>
              <c:numCache>
                <c:formatCode>_("€"* #,##0.00_);_("€"* \(#,##0.00\);_("€"* "-"??_);_(@_)</c:formatCode>
                <c:ptCount val="3"/>
                <c:pt idx="0">
                  <c:v>6.6625615763546762</c:v>
                </c:pt>
                <c:pt idx="1">
                  <c:v>5.3294797687861273</c:v>
                </c:pt>
                <c:pt idx="2">
                  <c:v>9.9401197604790408</c:v>
                </c:pt>
              </c:numCache>
            </c:numRef>
          </c:val>
          <c:extLst>
            <c:ext xmlns:c16="http://schemas.microsoft.com/office/drawing/2014/chart" uri="{C3380CC4-5D6E-409C-BE32-E72D297353CC}">
              <c16:uniqueId val="{00000005-33C7-4455-8212-72A141B159D2}"/>
            </c:ext>
          </c:extLst>
        </c:ser>
        <c:dLbls>
          <c:showLegendKey val="0"/>
          <c:showVal val="0"/>
          <c:showCatName val="0"/>
          <c:showSerName val="0"/>
          <c:showPercent val="0"/>
          <c:showBubbleSize val="0"/>
        </c:dLbls>
        <c:gapWidth val="219"/>
        <c:axId val="223682320"/>
        <c:axId val="177076720"/>
      </c:barChart>
      <c:lineChart>
        <c:grouping val="standard"/>
        <c:varyColors val="0"/>
        <c:ser>
          <c:idx val="1"/>
          <c:order val="1"/>
          <c:tx>
            <c:strRef>
              <c:f>Uitgaven!$T$23</c:f>
              <c:strCache>
                <c:ptCount val="1"/>
                <c:pt idx="0">
                  <c:v>Gemiddelde totaal Horeca</c:v>
                </c:pt>
              </c:strCache>
            </c:strRef>
          </c:tx>
          <c:spPr>
            <a:ln w="28575" cap="rnd">
              <a:solidFill>
                <a:srgbClr val="EE7164"/>
              </a:solidFill>
              <a:round/>
            </a:ln>
            <a:effectLst/>
          </c:spPr>
          <c:marker>
            <c:symbol val="none"/>
          </c:marker>
          <c:cat>
            <c:strRef>
              <c:f>Uitgaven!$U$21:$W$21</c:f>
              <c:strCache>
                <c:ptCount val="3"/>
                <c:pt idx="0">
                  <c:v>Criticasters</c:v>
                </c:pt>
                <c:pt idx="1">
                  <c:v>Passief tevreden</c:v>
                </c:pt>
                <c:pt idx="2">
                  <c:v>Promoter</c:v>
                </c:pt>
              </c:strCache>
            </c:strRef>
          </c:cat>
          <c:val>
            <c:numRef>
              <c:f>Uitgaven!$U$23:$W$23</c:f>
              <c:numCache>
                <c:formatCode>_("€"* #,##0.00_);_("€"* \(#,##0.00\);_("€"* "-"??_);_(@_)</c:formatCode>
                <c:ptCount val="3"/>
                <c:pt idx="0">
                  <c:v>20.838966682761949</c:v>
                </c:pt>
                <c:pt idx="1">
                  <c:v>20.838966682761949</c:v>
                </c:pt>
                <c:pt idx="2">
                  <c:v>20.838966682761949</c:v>
                </c:pt>
              </c:numCache>
            </c:numRef>
          </c:val>
          <c:smooth val="0"/>
          <c:extLst>
            <c:ext xmlns:c16="http://schemas.microsoft.com/office/drawing/2014/chart" uri="{C3380CC4-5D6E-409C-BE32-E72D297353CC}">
              <c16:uniqueId val="{00000006-33C7-4455-8212-72A141B159D2}"/>
            </c:ext>
          </c:extLst>
        </c:ser>
        <c:ser>
          <c:idx val="3"/>
          <c:order val="3"/>
          <c:tx>
            <c:strRef>
              <c:f>Uitgaven!$T$25</c:f>
              <c:strCache>
                <c:ptCount val="1"/>
                <c:pt idx="0">
                  <c:v>Gemiddelde totaal Shoppen</c:v>
                </c:pt>
              </c:strCache>
            </c:strRef>
          </c:tx>
          <c:spPr>
            <a:ln w="28575" cap="rnd">
              <a:solidFill>
                <a:srgbClr val="5499C7"/>
              </a:solidFill>
              <a:round/>
            </a:ln>
            <a:effectLst/>
          </c:spPr>
          <c:marker>
            <c:symbol val="none"/>
          </c:marker>
          <c:cat>
            <c:strRef>
              <c:f>Uitgaven!$U$21:$W$21</c:f>
              <c:strCache>
                <c:ptCount val="3"/>
                <c:pt idx="0">
                  <c:v>Criticasters</c:v>
                </c:pt>
                <c:pt idx="1">
                  <c:v>Passief tevreden</c:v>
                </c:pt>
                <c:pt idx="2">
                  <c:v>Promoter</c:v>
                </c:pt>
              </c:strCache>
            </c:strRef>
          </c:cat>
          <c:val>
            <c:numRef>
              <c:f>Uitgaven!$U$25:$W$25</c:f>
              <c:numCache>
                <c:formatCode>_("€"* #,##0.00_);_("€"* \(#,##0.00\);_("€"* "-"??_);_(@_)</c:formatCode>
                <c:ptCount val="3"/>
                <c:pt idx="0">
                  <c:v>7.6920289855072461</c:v>
                </c:pt>
                <c:pt idx="1">
                  <c:v>7.6920289855072461</c:v>
                </c:pt>
                <c:pt idx="2">
                  <c:v>7.6920289855072461</c:v>
                </c:pt>
              </c:numCache>
            </c:numRef>
          </c:val>
          <c:smooth val="0"/>
          <c:extLst>
            <c:ext xmlns:c16="http://schemas.microsoft.com/office/drawing/2014/chart" uri="{C3380CC4-5D6E-409C-BE32-E72D297353CC}">
              <c16:uniqueId val="{00000007-33C7-4455-8212-72A141B159D2}"/>
            </c:ext>
          </c:extLst>
        </c:ser>
        <c:dLbls>
          <c:showLegendKey val="0"/>
          <c:showVal val="0"/>
          <c:showCatName val="0"/>
          <c:showSerName val="0"/>
          <c:showPercent val="0"/>
          <c:showBubbleSize val="0"/>
        </c:dLbls>
        <c:marker val="1"/>
        <c:smooth val="0"/>
        <c:axId val="223682320"/>
        <c:axId val="177076720"/>
      </c:lineChart>
      <c:catAx>
        <c:axId val="223682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l-NL"/>
          </a:p>
        </c:txPr>
        <c:crossAx val="177076720"/>
        <c:crosses val="autoZero"/>
        <c:auto val="1"/>
        <c:lblAlgn val="ctr"/>
        <c:lblOffset val="100"/>
        <c:noMultiLvlLbl val="0"/>
      </c:catAx>
      <c:valAx>
        <c:axId val="17707672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l-NL"/>
          </a:p>
        </c:txPr>
        <c:crossAx val="223682320"/>
        <c:crosses val="autoZero"/>
        <c:crossBetween val="between"/>
      </c:valAx>
      <c:dTable>
        <c:showHorzBorder val="0"/>
        <c:showVertBorder val="1"/>
        <c:showOutline val="1"/>
        <c:showKeys val="0"/>
        <c:spPr>
          <a:noFill/>
          <a:ln w="9525" cap="flat" cmpd="sng" algn="ctr">
            <a:noFill/>
            <a:round/>
          </a:ln>
          <a:effectLst/>
        </c:spPr>
        <c:txPr>
          <a:bodyPr rot="0" spcFirstLastPara="1" vertOverflow="ellipsis" vert="horz" wrap="square" anchor="ctr" anchorCtr="1"/>
          <a:lstStyle/>
          <a:p>
            <a:pPr rtl="0">
              <a:defRPr sz="1050" b="0" i="0" u="none" strike="noStrike" kern="1200" baseline="0">
                <a:solidFill>
                  <a:sysClr val="windowText" lastClr="000000"/>
                </a:solidFill>
                <a:latin typeface="+mn-lt"/>
                <a:ea typeface="+mn-ea"/>
                <a:cs typeface="+mn-cs"/>
              </a:defRPr>
            </a:pPr>
            <a:endParaRPr lang="nl-NL"/>
          </a:p>
        </c:txPr>
      </c:dTable>
      <c:spPr>
        <a:noFill/>
        <a:ln>
          <a:noFill/>
        </a:ln>
        <a:effectLst/>
      </c:spPr>
    </c:plotArea>
    <c:legend>
      <c:legendPos val="r"/>
      <c:layout>
        <c:manualLayout>
          <c:xMode val="edge"/>
          <c:yMode val="edge"/>
          <c:x val="1.12049847816917E-3"/>
          <c:y val="0.20071112905758601"/>
          <c:w val="0.20830557525805299"/>
          <c:h val="0.36833729117193698"/>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l-NL"/>
        </a:p>
      </c:txPr>
    </c:legend>
    <c:plotVisOnly val="1"/>
    <c:dispBlanksAs val="gap"/>
    <c:showDLblsOverMax val="0"/>
  </c:chart>
  <c:spPr>
    <a:noFill/>
    <a:ln>
      <a:noFill/>
    </a:ln>
    <a:effectLst/>
  </c:spPr>
  <c:txPr>
    <a:bodyPr/>
    <a:lstStyle/>
    <a:p>
      <a:pPr>
        <a:defRPr>
          <a:solidFill>
            <a:sysClr val="windowText" lastClr="000000"/>
          </a:solidFill>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0.02014</cdr:x>
      <cdr:y>0.91811</cdr:y>
    </cdr:from>
    <cdr:to>
      <cdr:x>0.09063</cdr:x>
      <cdr:y>0.9818</cdr:y>
    </cdr:to>
    <cdr:sp macro="" textlink="">
      <cdr:nvSpPr>
        <cdr:cNvPr id="2" name="Tekstvak 1"/>
        <cdr:cNvSpPr txBox="1"/>
      </cdr:nvSpPr>
      <cdr:spPr>
        <a:xfrm xmlns:a="http://schemas.openxmlformats.org/drawingml/2006/main">
          <a:off x="152400" y="3844290"/>
          <a:ext cx="533400"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l-NL" sz="800" dirty="0"/>
            <a:t>n = 521</a:t>
          </a:r>
        </a:p>
      </cdr:txBody>
    </cdr:sp>
  </cdr:relSizeAnchor>
</c:userShapes>
</file>

<file path=ppt/drawings/drawing2.xml><?xml version="1.0" encoding="utf-8"?>
<c:userShapes xmlns:c="http://schemas.openxmlformats.org/drawingml/2006/chart">
  <cdr:relSizeAnchor xmlns:cdr="http://schemas.openxmlformats.org/drawingml/2006/chartDrawing">
    <cdr:from>
      <cdr:x>0.00123</cdr:x>
      <cdr:y>0.90859</cdr:y>
    </cdr:from>
    <cdr:to>
      <cdr:x>0.16093</cdr:x>
      <cdr:y>0.97681</cdr:y>
    </cdr:to>
    <cdr:sp macro="" textlink="">
      <cdr:nvSpPr>
        <cdr:cNvPr id="2" name="Tekstvak 1"/>
        <cdr:cNvSpPr txBox="1"/>
      </cdr:nvSpPr>
      <cdr:spPr>
        <a:xfrm xmlns:a="http://schemas.openxmlformats.org/drawingml/2006/main">
          <a:off x="7620" y="2537460"/>
          <a:ext cx="99060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l-NL" sz="800" i="1"/>
            <a:t>n = 2592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1B98B2-D70E-D542-92A2-1948980E42BC}" type="datetimeFigureOut">
              <a:rPr lang="nl-NL" smtClean="0"/>
              <a:t>13-3-2020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F714A0-249A-584C-BC2C-FA9AC5E23AFA}" type="slidenum">
              <a:rPr lang="nl-NL" smtClean="0"/>
              <a:t>‹nr.›</a:t>
            </a:fld>
            <a:endParaRPr lang="nl-NL"/>
          </a:p>
        </p:txBody>
      </p:sp>
    </p:spTree>
    <p:extLst>
      <p:ext uri="{BB962C8B-B14F-4D97-AF65-F5344CB8AC3E}">
        <p14:creationId xmlns:p14="http://schemas.microsoft.com/office/powerpoint/2010/main" val="812699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4F714A0-249A-584C-BC2C-FA9AC5E23AFA}" type="slidenum">
              <a:rPr lang="nl-NL" smtClean="0"/>
              <a:t>2</a:t>
            </a:fld>
            <a:endParaRPr lang="nl-NL"/>
          </a:p>
        </p:txBody>
      </p:sp>
    </p:spTree>
    <p:extLst>
      <p:ext uri="{BB962C8B-B14F-4D97-AF65-F5344CB8AC3E}">
        <p14:creationId xmlns:p14="http://schemas.microsoft.com/office/powerpoint/2010/main" val="3360361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Levendig,</a:t>
            </a:r>
            <a:r>
              <a:rPr lang="nl-NL" baseline="0" dirty="0"/>
              <a:t> Ondernemend, Creatief, Verrassend, Veelzijdig, Innovatief, Authentiek, Gastvrij</a:t>
            </a:r>
            <a:endParaRPr lang="nl-NL" dirty="0"/>
          </a:p>
        </p:txBody>
      </p:sp>
      <p:sp>
        <p:nvSpPr>
          <p:cNvPr id="4" name="Tijdelijke aanduiding voor dianummer 3"/>
          <p:cNvSpPr>
            <a:spLocks noGrp="1"/>
          </p:cNvSpPr>
          <p:nvPr>
            <p:ph type="sldNum" sz="quarter" idx="10"/>
          </p:nvPr>
        </p:nvSpPr>
        <p:spPr/>
        <p:txBody>
          <a:bodyPr/>
          <a:lstStyle/>
          <a:p>
            <a:fld id="{54F714A0-249A-584C-BC2C-FA9AC5E23AFA}" type="slidenum">
              <a:rPr lang="nl-NL" smtClean="0"/>
              <a:t>11</a:t>
            </a:fld>
            <a:endParaRPr lang="nl-NL"/>
          </a:p>
        </p:txBody>
      </p:sp>
    </p:spTree>
    <p:extLst>
      <p:ext uri="{BB962C8B-B14F-4D97-AF65-F5344CB8AC3E}">
        <p14:creationId xmlns:p14="http://schemas.microsoft.com/office/powerpoint/2010/main" val="189191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Levendig,</a:t>
            </a:r>
            <a:r>
              <a:rPr lang="nl-NL" baseline="0" dirty="0"/>
              <a:t> Ondernemend, Creatief, Verrassend, Veelzijdig, Innovatief, Authentiek, Gastvrij</a:t>
            </a:r>
            <a:endParaRPr lang="nl-NL" dirty="0"/>
          </a:p>
        </p:txBody>
      </p:sp>
      <p:sp>
        <p:nvSpPr>
          <p:cNvPr id="4" name="Tijdelijke aanduiding voor dianummer 3"/>
          <p:cNvSpPr>
            <a:spLocks noGrp="1"/>
          </p:cNvSpPr>
          <p:nvPr>
            <p:ph type="sldNum" sz="quarter" idx="10"/>
          </p:nvPr>
        </p:nvSpPr>
        <p:spPr/>
        <p:txBody>
          <a:bodyPr/>
          <a:lstStyle/>
          <a:p>
            <a:fld id="{54F714A0-249A-584C-BC2C-FA9AC5E23AFA}" type="slidenum">
              <a:rPr lang="nl-NL" smtClean="0"/>
              <a:t>12</a:t>
            </a:fld>
            <a:endParaRPr lang="nl-NL"/>
          </a:p>
        </p:txBody>
      </p:sp>
    </p:spTree>
    <p:extLst>
      <p:ext uri="{BB962C8B-B14F-4D97-AF65-F5344CB8AC3E}">
        <p14:creationId xmlns:p14="http://schemas.microsoft.com/office/powerpoint/2010/main" val="373124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4F714A0-249A-584C-BC2C-FA9AC5E23AFA}" type="slidenum">
              <a:rPr lang="nl-NL" smtClean="0"/>
              <a:t>13</a:t>
            </a:fld>
            <a:endParaRPr lang="nl-NL"/>
          </a:p>
        </p:txBody>
      </p:sp>
    </p:spTree>
    <p:extLst>
      <p:ext uri="{BB962C8B-B14F-4D97-AF65-F5344CB8AC3E}">
        <p14:creationId xmlns:p14="http://schemas.microsoft.com/office/powerpoint/2010/main" val="825223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Levendig,</a:t>
            </a:r>
            <a:r>
              <a:rPr lang="nl-NL" baseline="0" dirty="0"/>
              <a:t> Ondernemend, Creatief, Verrassend, Veelzijdig, Innovatief, Authentiek, Gastvrij</a:t>
            </a:r>
            <a:endParaRPr lang="nl-NL" dirty="0"/>
          </a:p>
        </p:txBody>
      </p:sp>
      <p:sp>
        <p:nvSpPr>
          <p:cNvPr id="4" name="Tijdelijke aanduiding voor dianummer 3"/>
          <p:cNvSpPr>
            <a:spLocks noGrp="1"/>
          </p:cNvSpPr>
          <p:nvPr>
            <p:ph type="sldNum" sz="quarter" idx="10"/>
          </p:nvPr>
        </p:nvSpPr>
        <p:spPr/>
        <p:txBody>
          <a:bodyPr/>
          <a:lstStyle/>
          <a:p>
            <a:fld id="{54F714A0-249A-584C-BC2C-FA9AC5E23AFA}" type="slidenum">
              <a:rPr lang="nl-NL" smtClean="0"/>
              <a:t>14</a:t>
            </a:fld>
            <a:endParaRPr lang="nl-NL"/>
          </a:p>
        </p:txBody>
      </p:sp>
    </p:spTree>
    <p:extLst>
      <p:ext uri="{BB962C8B-B14F-4D97-AF65-F5344CB8AC3E}">
        <p14:creationId xmlns:p14="http://schemas.microsoft.com/office/powerpoint/2010/main" val="3278075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Levendig,</a:t>
            </a:r>
            <a:r>
              <a:rPr lang="nl-NL" baseline="0" dirty="0"/>
              <a:t> Ondernemend, Creatief, Verrassend, Veelzijdig, Innovatief, Authentiek, Gastvrij</a:t>
            </a:r>
            <a:endParaRPr lang="nl-NL" dirty="0"/>
          </a:p>
        </p:txBody>
      </p:sp>
      <p:sp>
        <p:nvSpPr>
          <p:cNvPr id="4" name="Tijdelijke aanduiding voor dianummer 3"/>
          <p:cNvSpPr>
            <a:spLocks noGrp="1"/>
          </p:cNvSpPr>
          <p:nvPr>
            <p:ph type="sldNum" sz="quarter" idx="10"/>
          </p:nvPr>
        </p:nvSpPr>
        <p:spPr/>
        <p:txBody>
          <a:bodyPr/>
          <a:lstStyle/>
          <a:p>
            <a:fld id="{54F714A0-249A-584C-BC2C-FA9AC5E23AFA}" type="slidenum">
              <a:rPr lang="nl-NL" smtClean="0"/>
              <a:t>15</a:t>
            </a:fld>
            <a:endParaRPr lang="nl-NL"/>
          </a:p>
        </p:txBody>
      </p:sp>
    </p:spTree>
    <p:extLst>
      <p:ext uri="{BB962C8B-B14F-4D97-AF65-F5344CB8AC3E}">
        <p14:creationId xmlns:p14="http://schemas.microsoft.com/office/powerpoint/2010/main" val="2036587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Levendig,</a:t>
            </a:r>
            <a:r>
              <a:rPr lang="nl-NL" baseline="0" dirty="0"/>
              <a:t> Ondernemend, Creatief, Verrassend, Veelzijdig, Innovatief, Authentiek, Gastvrij</a:t>
            </a:r>
            <a:endParaRPr lang="nl-NL" dirty="0"/>
          </a:p>
        </p:txBody>
      </p:sp>
      <p:sp>
        <p:nvSpPr>
          <p:cNvPr id="4" name="Tijdelijke aanduiding voor dianummer 3"/>
          <p:cNvSpPr>
            <a:spLocks noGrp="1"/>
          </p:cNvSpPr>
          <p:nvPr>
            <p:ph type="sldNum" sz="quarter" idx="10"/>
          </p:nvPr>
        </p:nvSpPr>
        <p:spPr/>
        <p:txBody>
          <a:bodyPr/>
          <a:lstStyle/>
          <a:p>
            <a:fld id="{54F714A0-249A-584C-BC2C-FA9AC5E23AFA}" type="slidenum">
              <a:rPr lang="nl-NL" smtClean="0"/>
              <a:t>16</a:t>
            </a:fld>
            <a:endParaRPr lang="nl-NL"/>
          </a:p>
        </p:txBody>
      </p:sp>
    </p:spTree>
    <p:extLst>
      <p:ext uri="{BB962C8B-B14F-4D97-AF65-F5344CB8AC3E}">
        <p14:creationId xmlns:p14="http://schemas.microsoft.com/office/powerpoint/2010/main" val="1801855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Levendig,</a:t>
            </a:r>
            <a:r>
              <a:rPr lang="nl-NL" baseline="0" dirty="0"/>
              <a:t> Ondernemend, Creatief, Verrassend, Veelzijdig, Innovatief, Authentiek, Gastvrij</a:t>
            </a:r>
            <a:endParaRPr lang="nl-NL" dirty="0"/>
          </a:p>
        </p:txBody>
      </p:sp>
      <p:sp>
        <p:nvSpPr>
          <p:cNvPr id="4" name="Tijdelijke aanduiding voor dianummer 3"/>
          <p:cNvSpPr>
            <a:spLocks noGrp="1"/>
          </p:cNvSpPr>
          <p:nvPr>
            <p:ph type="sldNum" sz="quarter" idx="10"/>
          </p:nvPr>
        </p:nvSpPr>
        <p:spPr/>
        <p:txBody>
          <a:bodyPr/>
          <a:lstStyle/>
          <a:p>
            <a:fld id="{54F714A0-249A-584C-BC2C-FA9AC5E23AFA}" type="slidenum">
              <a:rPr lang="nl-NL" smtClean="0"/>
              <a:t>17</a:t>
            </a:fld>
            <a:endParaRPr lang="nl-NL"/>
          </a:p>
        </p:txBody>
      </p:sp>
    </p:spTree>
    <p:extLst>
      <p:ext uri="{BB962C8B-B14F-4D97-AF65-F5344CB8AC3E}">
        <p14:creationId xmlns:p14="http://schemas.microsoft.com/office/powerpoint/2010/main" val="2667242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Levendig,</a:t>
            </a:r>
            <a:r>
              <a:rPr lang="nl-NL" baseline="0" dirty="0"/>
              <a:t> Ondernemend, Creatief, Verrassend, Veelzijdig, Innovatief, Authentiek, Gastvrij</a:t>
            </a:r>
            <a:endParaRPr lang="nl-NL" dirty="0"/>
          </a:p>
        </p:txBody>
      </p:sp>
      <p:sp>
        <p:nvSpPr>
          <p:cNvPr id="4" name="Tijdelijke aanduiding voor dianummer 3"/>
          <p:cNvSpPr>
            <a:spLocks noGrp="1"/>
          </p:cNvSpPr>
          <p:nvPr>
            <p:ph type="sldNum" sz="quarter" idx="10"/>
          </p:nvPr>
        </p:nvSpPr>
        <p:spPr/>
        <p:txBody>
          <a:bodyPr/>
          <a:lstStyle/>
          <a:p>
            <a:fld id="{54F714A0-249A-584C-BC2C-FA9AC5E23AFA}" type="slidenum">
              <a:rPr lang="nl-NL" smtClean="0"/>
              <a:t>18</a:t>
            </a:fld>
            <a:endParaRPr lang="nl-NL"/>
          </a:p>
        </p:txBody>
      </p:sp>
    </p:spTree>
    <p:extLst>
      <p:ext uri="{BB962C8B-B14F-4D97-AF65-F5344CB8AC3E}">
        <p14:creationId xmlns:p14="http://schemas.microsoft.com/office/powerpoint/2010/main" val="2384360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Levendig,</a:t>
            </a:r>
            <a:r>
              <a:rPr lang="nl-NL" baseline="0" dirty="0"/>
              <a:t> Ondernemend, Creatief, Verrassend, Veelzijdig, Innovatief, Authentiek, Gastvrij</a:t>
            </a:r>
            <a:endParaRPr lang="nl-NL" dirty="0"/>
          </a:p>
        </p:txBody>
      </p:sp>
      <p:sp>
        <p:nvSpPr>
          <p:cNvPr id="4" name="Tijdelijke aanduiding voor dianummer 3"/>
          <p:cNvSpPr>
            <a:spLocks noGrp="1"/>
          </p:cNvSpPr>
          <p:nvPr>
            <p:ph type="sldNum" sz="quarter" idx="10"/>
          </p:nvPr>
        </p:nvSpPr>
        <p:spPr/>
        <p:txBody>
          <a:bodyPr/>
          <a:lstStyle/>
          <a:p>
            <a:fld id="{54F714A0-249A-584C-BC2C-FA9AC5E23AFA}" type="slidenum">
              <a:rPr lang="nl-NL" smtClean="0"/>
              <a:t>19</a:t>
            </a:fld>
            <a:endParaRPr lang="nl-NL"/>
          </a:p>
        </p:txBody>
      </p:sp>
    </p:spTree>
    <p:extLst>
      <p:ext uri="{BB962C8B-B14F-4D97-AF65-F5344CB8AC3E}">
        <p14:creationId xmlns:p14="http://schemas.microsoft.com/office/powerpoint/2010/main" val="2991036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Levendig,</a:t>
            </a:r>
            <a:r>
              <a:rPr lang="nl-NL" baseline="0" dirty="0"/>
              <a:t> Ondernemend, Creatief, Verrassend, Veelzijdig, Innovatief, Authentiek, Gastvrij</a:t>
            </a:r>
            <a:endParaRPr lang="nl-NL" dirty="0"/>
          </a:p>
        </p:txBody>
      </p:sp>
      <p:sp>
        <p:nvSpPr>
          <p:cNvPr id="4" name="Tijdelijke aanduiding voor dianummer 3"/>
          <p:cNvSpPr>
            <a:spLocks noGrp="1"/>
          </p:cNvSpPr>
          <p:nvPr>
            <p:ph type="sldNum" sz="quarter" idx="10"/>
          </p:nvPr>
        </p:nvSpPr>
        <p:spPr/>
        <p:txBody>
          <a:bodyPr/>
          <a:lstStyle/>
          <a:p>
            <a:fld id="{54F714A0-249A-584C-BC2C-FA9AC5E23AFA}" type="slidenum">
              <a:rPr lang="nl-NL" smtClean="0"/>
              <a:t>20</a:t>
            </a:fld>
            <a:endParaRPr lang="nl-NL"/>
          </a:p>
        </p:txBody>
      </p:sp>
    </p:spTree>
    <p:extLst>
      <p:ext uri="{BB962C8B-B14F-4D97-AF65-F5344CB8AC3E}">
        <p14:creationId xmlns:p14="http://schemas.microsoft.com/office/powerpoint/2010/main" val="2053214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4F714A0-249A-584C-BC2C-FA9AC5E23AFA}" type="slidenum">
              <a:rPr lang="nl-NL" smtClean="0"/>
              <a:t>3</a:t>
            </a:fld>
            <a:endParaRPr lang="nl-NL"/>
          </a:p>
        </p:txBody>
      </p:sp>
    </p:spTree>
    <p:extLst>
      <p:ext uri="{BB962C8B-B14F-4D97-AF65-F5344CB8AC3E}">
        <p14:creationId xmlns:p14="http://schemas.microsoft.com/office/powerpoint/2010/main" val="1571877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Levendig,</a:t>
            </a:r>
            <a:r>
              <a:rPr lang="nl-NL" baseline="0" dirty="0"/>
              <a:t> Ondernemend, Creatief, Verrassend, Veelzijdig, Innovatief, Authentiek, Gastvrij</a:t>
            </a:r>
            <a:endParaRPr lang="nl-NL" dirty="0"/>
          </a:p>
        </p:txBody>
      </p:sp>
      <p:sp>
        <p:nvSpPr>
          <p:cNvPr id="4" name="Tijdelijke aanduiding voor dianummer 3"/>
          <p:cNvSpPr>
            <a:spLocks noGrp="1"/>
          </p:cNvSpPr>
          <p:nvPr>
            <p:ph type="sldNum" sz="quarter" idx="10"/>
          </p:nvPr>
        </p:nvSpPr>
        <p:spPr/>
        <p:txBody>
          <a:bodyPr/>
          <a:lstStyle/>
          <a:p>
            <a:fld id="{54F714A0-249A-584C-BC2C-FA9AC5E23AFA}" type="slidenum">
              <a:rPr lang="nl-NL" smtClean="0"/>
              <a:t>21</a:t>
            </a:fld>
            <a:endParaRPr lang="nl-NL"/>
          </a:p>
        </p:txBody>
      </p:sp>
    </p:spTree>
    <p:extLst>
      <p:ext uri="{BB962C8B-B14F-4D97-AF65-F5344CB8AC3E}">
        <p14:creationId xmlns:p14="http://schemas.microsoft.com/office/powerpoint/2010/main" val="2997828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4F714A0-249A-584C-BC2C-FA9AC5E23AFA}" type="slidenum">
              <a:rPr lang="nl-NL" smtClean="0"/>
              <a:t>22</a:t>
            </a:fld>
            <a:endParaRPr lang="nl-NL"/>
          </a:p>
        </p:txBody>
      </p:sp>
    </p:spTree>
    <p:extLst>
      <p:ext uri="{BB962C8B-B14F-4D97-AF65-F5344CB8AC3E}">
        <p14:creationId xmlns:p14="http://schemas.microsoft.com/office/powerpoint/2010/main" val="76172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Levendig,</a:t>
            </a:r>
            <a:r>
              <a:rPr lang="nl-NL" baseline="0" dirty="0"/>
              <a:t> Ondernemend, Creatief, Verrassend, Veelzijdig, Innovatief, Authentiek, Gastvrij</a:t>
            </a:r>
            <a:endParaRPr lang="nl-NL" dirty="0"/>
          </a:p>
        </p:txBody>
      </p:sp>
      <p:sp>
        <p:nvSpPr>
          <p:cNvPr id="4" name="Tijdelijke aanduiding voor dianummer 3"/>
          <p:cNvSpPr>
            <a:spLocks noGrp="1"/>
          </p:cNvSpPr>
          <p:nvPr>
            <p:ph type="sldNum" sz="quarter" idx="10"/>
          </p:nvPr>
        </p:nvSpPr>
        <p:spPr/>
        <p:txBody>
          <a:bodyPr/>
          <a:lstStyle/>
          <a:p>
            <a:fld id="{54F714A0-249A-584C-BC2C-FA9AC5E23AFA}" type="slidenum">
              <a:rPr lang="nl-NL" smtClean="0"/>
              <a:t>23</a:t>
            </a:fld>
            <a:endParaRPr lang="nl-NL"/>
          </a:p>
        </p:txBody>
      </p:sp>
    </p:spTree>
    <p:extLst>
      <p:ext uri="{BB962C8B-B14F-4D97-AF65-F5344CB8AC3E}">
        <p14:creationId xmlns:p14="http://schemas.microsoft.com/office/powerpoint/2010/main" val="799182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Levendig,</a:t>
            </a:r>
            <a:r>
              <a:rPr lang="nl-NL" baseline="0" dirty="0"/>
              <a:t> Ondernemend, Creatief, Verrassend, Veelzijdig, Innovatief, Authentiek, Gastvrij</a:t>
            </a:r>
            <a:endParaRPr lang="nl-NL" dirty="0"/>
          </a:p>
        </p:txBody>
      </p:sp>
      <p:sp>
        <p:nvSpPr>
          <p:cNvPr id="4" name="Tijdelijke aanduiding voor dianummer 3"/>
          <p:cNvSpPr>
            <a:spLocks noGrp="1"/>
          </p:cNvSpPr>
          <p:nvPr>
            <p:ph type="sldNum" sz="quarter" idx="10"/>
          </p:nvPr>
        </p:nvSpPr>
        <p:spPr/>
        <p:txBody>
          <a:bodyPr/>
          <a:lstStyle/>
          <a:p>
            <a:fld id="{54F714A0-249A-584C-BC2C-FA9AC5E23AFA}" type="slidenum">
              <a:rPr lang="nl-NL" smtClean="0"/>
              <a:t>24</a:t>
            </a:fld>
            <a:endParaRPr lang="nl-NL"/>
          </a:p>
        </p:txBody>
      </p:sp>
    </p:spTree>
    <p:extLst>
      <p:ext uri="{BB962C8B-B14F-4D97-AF65-F5344CB8AC3E}">
        <p14:creationId xmlns:p14="http://schemas.microsoft.com/office/powerpoint/2010/main" val="1509228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Levendig,</a:t>
            </a:r>
            <a:r>
              <a:rPr lang="nl-NL" baseline="0" dirty="0"/>
              <a:t> Ondernemend, Creatief, Verrassend, Veelzijdig, Innovatief, Authentiek, Gastvrij</a:t>
            </a:r>
            <a:endParaRPr lang="nl-NL" dirty="0"/>
          </a:p>
        </p:txBody>
      </p:sp>
      <p:sp>
        <p:nvSpPr>
          <p:cNvPr id="4" name="Tijdelijke aanduiding voor dianummer 3"/>
          <p:cNvSpPr>
            <a:spLocks noGrp="1"/>
          </p:cNvSpPr>
          <p:nvPr>
            <p:ph type="sldNum" sz="quarter" idx="10"/>
          </p:nvPr>
        </p:nvSpPr>
        <p:spPr/>
        <p:txBody>
          <a:bodyPr/>
          <a:lstStyle/>
          <a:p>
            <a:fld id="{54F714A0-249A-584C-BC2C-FA9AC5E23AFA}" type="slidenum">
              <a:rPr lang="nl-NL" smtClean="0"/>
              <a:t>25</a:t>
            </a:fld>
            <a:endParaRPr lang="nl-NL"/>
          </a:p>
        </p:txBody>
      </p:sp>
    </p:spTree>
    <p:extLst>
      <p:ext uri="{BB962C8B-B14F-4D97-AF65-F5344CB8AC3E}">
        <p14:creationId xmlns:p14="http://schemas.microsoft.com/office/powerpoint/2010/main" val="7644805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Levendig,</a:t>
            </a:r>
            <a:r>
              <a:rPr lang="nl-NL" baseline="0" dirty="0"/>
              <a:t> Ondernemend, Creatief, Verrassend, Veelzijdig, Innovatief, Authentiek, Gastvrij</a:t>
            </a:r>
            <a:endParaRPr lang="nl-NL" dirty="0"/>
          </a:p>
        </p:txBody>
      </p:sp>
      <p:sp>
        <p:nvSpPr>
          <p:cNvPr id="4" name="Tijdelijke aanduiding voor dianummer 3"/>
          <p:cNvSpPr>
            <a:spLocks noGrp="1"/>
          </p:cNvSpPr>
          <p:nvPr>
            <p:ph type="sldNum" sz="quarter" idx="10"/>
          </p:nvPr>
        </p:nvSpPr>
        <p:spPr/>
        <p:txBody>
          <a:bodyPr/>
          <a:lstStyle/>
          <a:p>
            <a:fld id="{54F714A0-249A-584C-BC2C-FA9AC5E23AFA}" type="slidenum">
              <a:rPr lang="nl-NL" smtClean="0"/>
              <a:t>26</a:t>
            </a:fld>
            <a:endParaRPr lang="nl-NL"/>
          </a:p>
        </p:txBody>
      </p:sp>
    </p:spTree>
    <p:extLst>
      <p:ext uri="{BB962C8B-B14F-4D97-AF65-F5344CB8AC3E}">
        <p14:creationId xmlns:p14="http://schemas.microsoft.com/office/powerpoint/2010/main" val="40138322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4F714A0-249A-584C-BC2C-FA9AC5E23AFA}" type="slidenum">
              <a:rPr lang="nl-NL" smtClean="0"/>
              <a:t>27</a:t>
            </a:fld>
            <a:endParaRPr lang="nl-NL"/>
          </a:p>
        </p:txBody>
      </p:sp>
    </p:spTree>
    <p:extLst>
      <p:ext uri="{BB962C8B-B14F-4D97-AF65-F5344CB8AC3E}">
        <p14:creationId xmlns:p14="http://schemas.microsoft.com/office/powerpoint/2010/main" val="1687128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4F714A0-249A-584C-BC2C-FA9AC5E23AFA}" type="slidenum">
              <a:rPr lang="nl-NL" smtClean="0"/>
              <a:t>28</a:t>
            </a:fld>
            <a:endParaRPr lang="nl-NL"/>
          </a:p>
        </p:txBody>
      </p:sp>
    </p:spTree>
    <p:extLst>
      <p:ext uri="{BB962C8B-B14F-4D97-AF65-F5344CB8AC3E}">
        <p14:creationId xmlns:p14="http://schemas.microsoft.com/office/powerpoint/2010/main" val="1106154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Levendig,</a:t>
            </a:r>
            <a:r>
              <a:rPr lang="nl-NL" baseline="0" dirty="0"/>
              <a:t> Ondernemend, Creatief, Verrassend, Veelzijdig, Innovatief, Authentiek, Gastvrij</a:t>
            </a:r>
            <a:endParaRPr lang="nl-NL" dirty="0"/>
          </a:p>
        </p:txBody>
      </p:sp>
      <p:sp>
        <p:nvSpPr>
          <p:cNvPr id="4" name="Tijdelijke aanduiding voor dianummer 3"/>
          <p:cNvSpPr>
            <a:spLocks noGrp="1"/>
          </p:cNvSpPr>
          <p:nvPr>
            <p:ph type="sldNum" sz="quarter" idx="10"/>
          </p:nvPr>
        </p:nvSpPr>
        <p:spPr/>
        <p:txBody>
          <a:bodyPr/>
          <a:lstStyle/>
          <a:p>
            <a:fld id="{54F714A0-249A-584C-BC2C-FA9AC5E23AFA}" type="slidenum">
              <a:rPr lang="nl-NL" smtClean="0"/>
              <a:t>29</a:t>
            </a:fld>
            <a:endParaRPr lang="nl-NL"/>
          </a:p>
        </p:txBody>
      </p:sp>
    </p:spTree>
    <p:extLst>
      <p:ext uri="{BB962C8B-B14F-4D97-AF65-F5344CB8AC3E}">
        <p14:creationId xmlns:p14="http://schemas.microsoft.com/office/powerpoint/2010/main" val="3373691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4F714A0-249A-584C-BC2C-FA9AC5E23AFA}" type="slidenum">
              <a:rPr lang="nl-NL" smtClean="0"/>
              <a:t>4</a:t>
            </a:fld>
            <a:endParaRPr lang="nl-NL"/>
          </a:p>
        </p:txBody>
      </p:sp>
    </p:spTree>
    <p:extLst>
      <p:ext uri="{BB962C8B-B14F-4D97-AF65-F5344CB8AC3E}">
        <p14:creationId xmlns:p14="http://schemas.microsoft.com/office/powerpoint/2010/main" val="1028453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Levendig,</a:t>
            </a:r>
            <a:r>
              <a:rPr lang="nl-NL" baseline="0" dirty="0"/>
              <a:t> Ondernemend, Creatief, Verrassend, Veelzijdig, Innovatief, Authentiek, Gastvrij</a:t>
            </a:r>
            <a:endParaRPr lang="nl-NL" dirty="0"/>
          </a:p>
        </p:txBody>
      </p:sp>
      <p:sp>
        <p:nvSpPr>
          <p:cNvPr id="4" name="Tijdelijke aanduiding voor dianummer 3"/>
          <p:cNvSpPr>
            <a:spLocks noGrp="1"/>
          </p:cNvSpPr>
          <p:nvPr>
            <p:ph type="sldNum" sz="quarter" idx="10"/>
          </p:nvPr>
        </p:nvSpPr>
        <p:spPr/>
        <p:txBody>
          <a:bodyPr/>
          <a:lstStyle/>
          <a:p>
            <a:fld id="{54F714A0-249A-584C-BC2C-FA9AC5E23AFA}" type="slidenum">
              <a:rPr lang="nl-NL" smtClean="0"/>
              <a:t>5</a:t>
            </a:fld>
            <a:endParaRPr lang="nl-NL"/>
          </a:p>
        </p:txBody>
      </p:sp>
    </p:spTree>
    <p:extLst>
      <p:ext uri="{BB962C8B-B14F-4D97-AF65-F5344CB8AC3E}">
        <p14:creationId xmlns:p14="http://schemas.microsoft.com/office/powerpoint/2010/main" val="2840837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Levendig,</a:t>
            </a:r>
            <a:r>
              <a:rPr lang="nl-NL" baseline="0" dirty="0"/>
              <a:t> Ondernemend, Creatief, Verrassend, Veelzijdig, Innovatief, Authentiek, Gastvrij</a:t>
            </a:r>
            <a:endParaRPr lang="nl-NL" dirty="0"/>
          </a:p>
        </p:txBody>
      </p:sp>
      <p:sp>
        <p:nvSpPr>
          <p:cNvPr id="4" name="Tijdelijke aanduiding voor dianummer 3"/>
          <p:cNvSpPr>
            <a:spLocks noGrp="1"/>
          </p:cNvSpPr>
          <p:nvPr>
            <p:ph type="sldNum" sz="quarter" idx="10"/>
          </p:nvPr>
        </p:nvSpPr>
        <p:spPr/>
        <p:txBody>
          <a:bodyPr/>
          <a:lstStyle/>
          <a:p>
            <a:fld id="{54F714A0-249A-584C-BC2C-FA9AC5E23AFA}" type="slidenum">
              <a:rPr lang="nl-NL" smtClean="0"/>
              <a:t>6</a:t>
            </a:fld>
            <a:endParaRPr lang="nl-NL"/>
          </a:p>
        </p:txBody>
      </p:sp>
    </p:spTree>
    <p:extLst>
      <p:ext uri="{BB962C8B-B14F-4D97-AF65-F5344CB8AC3E}">
        <p14:creationId xmlns:p14="http://schemas.microsoft.com/office/powerpoint/2010/main" val="1964068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Levendig,</a:t>
            </a:r>
            <a:r>
              <a:rPr lang="nl-NL" baseline="0" dirty="0"/>
              <a:t> Ondernemend, Creatief, Verrassend, Veelzijdig, Innovatief, Authentiek, Gastvrij</a:t>
            </a:r>
            <a:endParaRPr lang="nl-NL" dirty="0"/>
          </a:p>
        </p:txBody>
      </p:sp>
      <p:sp>
        <p:nvSpPr>
          <p:cNvPr id="4" name="Tijdelijke aanduiding voor dianummer 3"/>
          <p:cNvSpPr>
            <a:spLocks noGrp="1"/>
          </p:cNvSpPr>
          <p:nvPr>
            <p:ph type="sldNum" sz="quarter" idx="10"/>
          </p:nvPr>
        </p:nvSpPr>
        <p:spPr/>
        <p:txBody>
          <a:bodyPr/>
          <a:lstStyle/>
          <a:p>
            <a:fld id="{54F714A0-249A-584C-BC2C-FA9AC5E23AFA}" type="slidenum">
              <a:rPr lang="nl-NL" smtClean="0"/>
              <a:t>7</a:t>
            </a:fld>
            <a:endParaRPr lang="nl-NL"/>
          </a:p>
        </p:txBody>
      </p:sp>
    </p:spTree>
    <p:extLst>
      <p:ext uri="{BB962C8B-B14F-4D97-AF65-F5344CB8AC3E}">
        <p14:creationId xmlns:p14="http://schemas.microsoft.com/office/powerpoint/2010/main" val="2657502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Levendig,</a:t>
            </a:r>
            <a:r>
              <a:rPr lang="nl-NL" baseline="0" dirty="0"/>
              <a:t> Ondernemend, Creatief, Verrassend, Veelzijdig, Innovatief, Authentiek, Gastvrij</a:t>
            </a:r>
            <a:endParaRPr lang="nl-NL" dirty="0"/>
          </a:p>
        </p:txBody>
      </p:sp>
      <p:sp>
        <p:nvSpPr>
          <p:cNvPr id="4" name="Tijdelijke aanduiding voor dianummer 3"/>
          <p:cNvSpPr>
            <a:spLocks noGrp="1"/>
          </p:cNvSpPr>
          <p:nvPr>
            <p:ph type="sldNum" sz="quarter" idx="10"/>
          </p:nvPr>
        </p:nvSpPr>
        <p:spPr/>
        <p:txBody>
          <a:bodyPr/>
          <a:lstStyle/>
          <a:p>
            <a:fld id="{54F714A0-249A-584C-BC2C-FA9AC5E23AFA}" type="slidenum">
              <a:rPr lang="nl-NL" smtClean="0"/>
              <a:t>8</a:t>
            </a:fld>
            <a:endParaRPr lang="nl-NL"/>
          </a:p>
        </p:txBody>
      </p:sp>
    </p:spTree>
    <p:extLst>
      <p:ext uri="{BB962C8B-B14F-4D97-AF65-F5344CB8AC3E}">
        <p14:creationId xmlns:p14="http://schemas.microsoft.com/office/powerpoint/2010/main" val="1485896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4F714A0-249A-584C-BC2C-FA9AC5E23AFA}" type="slidenum">
              <a:rPr lang="nl-NL" smtClean="0"/>
              <a:t>9</a:t>
            </a:fld>
            <a:endParaRPr lang="nl-NL"/>
          </a:p>
        </p:txBody>
      </p:sp>
    </p:spTree>
    <p:extLst>
      <p:ext uri="{BB962C8B-B14F-4D97-AF65-F5344CB8AC3E}">
        <p14:creationId xmlns:p14="http://schemas.microsoft.com/office/powerpoint/2010/main" val="1592507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Levendig,</a:t>
            </a:r>
            <a:r>
              <a:rPr lang="nl-NL" baseline="0" dirty="0"/>
              <a:t> Ondernemend, Creatief, Verrassend, Veelzijdig, Innovatief, Authentiek, Gastvrij</a:t>
            </a:r>
            <a:endParaRPr lang="nl-NL" dirty="0"/>
          </a:p>
        </p:txBody>
      </p:sp>
      <p:sp>
        <p:nvSpPr>
          <p:cNvPr id="4" name="Tijdelijke aanduiding voor dianummer 3"/>
          <p:cNvSpPr>
            <a:spLocks noGrp="1"/>
          </p:cNvSpPr>
          <p:nvPr>
            <p:ph type="sldNum" sz="quarter" idx="10"/>
          </p:nvPr>
        </p:nvSpPr>
        <p:spPr/>
        <p:txBody>
          <a:bodyPr/>
          <a:lstStyle/>
          <a:p>
            <a:fld id="{54F714A0-249A-584C-BC2C-FA9AC5E23AFA}" type="slidenum">
              <a:rPr lang="nl-NL" smtClean="0"/>
              <a:t>10</a:t>
            </a:fld>
            <a:endParaRPr lang="nl-NL"/>
          </a:p>
        </p:txBody>
      </p:sp>
    </p:spTree>
    <p:extLst>
      <p:ext uri="{BB962C8B-B14F-4D97-AF65-F5344CB8AC3E}">
        <p14:creationId xmlns:p14="http://schemas.microsoft.com/office/powerpoint/2010/main" val="654477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Titelstijl van model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8AAE5537-FDDE-AE45-900B-856FEC4FB9B7}" type="datetime1">
              <a:rPr lang="nl-NL" smtClean="0"/>
              <a:t>13-3-2020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0D0525C-FEED-9D46-B858-5610847FFA95}" type="slidenum">
              <a:rPr lang="nl-NL" smtClean="0"/>
              <a:t>‹nr.›</a:t>
            </a:fld>
            <a:endParaRPr lang="nl-NL"/>
          </a:p>
        </p:txBody>
      </p:sp>
    </p:spTree>
    <p:extLst>
      <p:ext uri="{BB962C8B-B14F-4D97-AF65-F5344CB8AC3E}">
        <p14:creationId xmlns:p14="http://schemas.microsoft.com/office/powerpoint/2010/main" val="991461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39E90D1-4224-7E46-B8C5-7CB0123EA48B}" type="datetime1">
              <a:rPr lang="nl-NL" smtClean="0"/>
              <a:t>13-3-2020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0D0525C-FEED-9D46-B858-5610847FFA95}" type="slidenum">
              <a:rPr lang="nl-NL" smtClean="0"/>
              <a:t>‹nr.›</a:t>
            </a:fld>
            <a:endParaRPr lang="nl-NL"/>
          </a:p>
        </p:txBody>
      </p:sp>
    </p:spTree>
    <p:extLst>
      <p:ext uri="{BB962C8B-B14F-4D97-AF65-F5344CB8AC3E}">
        <p14:creationId xmlns:p14="http://schemas.microsoft.com/office/powerpoint/2010/main" val="1388701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DF2C3B6-450D-9747-BDEA-2F44935F6F74}" type="datetime1">
              <a:rPr lang="nl-NL" smtClean="0"/>
              <a:t>13-3-2020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0D0525C-FEED-9D46-B858-5610847FFA95}" type="slidenum">
              <a:rPr lang="nl-NL" smtClean="0"/>
              <a:t>‹nr.›</a:t>
            </a:fld>
            <a:endParaRPr lang="nl-NL"/>
          </a:p>
        </p:txBody>
      </p:sp>
    </p:spTree>
    <p:extLst>
      <p:ext uri="{BB962C8B-B14F-4D97-AF65-F5344CB8AC3E}">
        <p14:creationId xmlns:p14="http://schemas.microsoft.com/office/powerpoint/2010/main" val="1046675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FB5BE9F2-1231-464C-A669-53F2C3B73156}" type="datetime1">
              <a:rPr lang="nl-NL" smtClean="0"/>
              <a:t>13-3-2020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0D0525C-FEED-9D46-B858-5610847FFA95}" type="slidenum">
              <a:rPr lang="nl-NL" smtClean="0"/>
              <a:t>‹nr.›</a:t>
            </a:fld>
            <a:endParaRPr lang="nl-NL"/>
          </a:p>
        </p:txBody>
      </p:sp>
    </p:spTree>
    <p:extLst>
      <p:ext uri="{BB962C8B-B14F-4D97-AF65-F5344CB8AC3E}">
        <p14:creationId xmlns:p14="http://schemas.microsoft.com/office/powerpoint/2010/main" val="836425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Titelstijl van model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642B953A-B1CB-1F4A-BF2A-7033990FBF61}" type="datetime1">
              <a:rPr lang="nl-NL" smtClean="0"/>
              <a:t>13-3-2020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0D0525C-FEED-9D46-B858-5610847FFA95}" type="slidenum">
              <a:rPr lang="nl-NL" smtClean="0"/>
              <a:t>‹nr.›</a:t>
            </a:fld>
            <a:endParaRPr lang="nl-NL"/>
          </a:p>
        </p:txBody>
      </p:sp>
    </p:spTree>
    <p:extLst>
      <p:ext uri="{BB962C8B-B14F-4D97-AF65-F5344CB8AC3E}">
        <p14:creationId xmlns:p14="http://schemas.microsoft.com/office/powerpoint/2010/main" val="382416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FB0B183-B643-2A49-A533-61BFEB4A7881}" type="datetime1">
              <a:rPr lang="nl-NL" smtClean="0"/>
              <a:t>13-3-2020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0D0525C-FEED-9D46-B858-5610847FFA95}" type="slidenum">
              <a:rPr lang="nl-NL" smtClean="0"/>
              <a:t>‹nr.›</a:t>
            </a:fld>
            <a:endParaRPr lang="nl-NL"/>
          </a:p>
        </p:txBody>
      </p:sp>
    </p:spTree>
    <p:extLst>
      <p:ext uri="{BB962C8B-B14F-4D97-AF65-F5344CB8AC3E}">
        <p14:creationId xmlns:p14="http://schemas.microsoft.com/office/powerpoint/2010/main" val="2010606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Titelstijl van model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117D0DD-78F7-2E45-88D4-7BECF6F37AD1}" type="datetime1">
              <a:rPr lang="nl-NL" smtClean="0"/>
              <a:t>13-3-2020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0D0525C-FEED-9D46-B858-5610847FFA95}" type="slidenum">
              <a:rPr lang="nl-NL" smtClean="0"/>
              <a:t>‹nr.›</a:t>
            </a:fld>
            <a:endParaRPr lang="nl-NL"/>
          </a:p>
        </p:txBody>
      </p:sp>
    </p:spTree>
    <p:extLst>
      <p:ext uri="{BB962C8B-B14F-4D97-AF65-F5344CB8AC3E}">
        <p14:creationId xmlns:p14="http://schemas.microsoft.com/office/powerpoint/2010/main" val="1613739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825ACE73-EE5E-BF46-AA18-CFA704204559}" type="datetime1">
              <a:rPr lang="nl-NL" smtClean="0"/>
              <a:t>13-3-2020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0D0525C-FEED-9D46-B858-5610847FFA95}" type="slidenum">
              <a:rPr lang="nl-NL" smtClean="0"/>
              <a:t>‹nr.›</a:t>
            </a:fld>
            <a:endParaRPr lang="nl-NL"/>
          </a:p>
        </p:txBody>
      </p:sp>
    </p:spTree>
    <p:extLst>
      <p:ext uri="{BB962C8B-B14F-4D97-AF65-F5344CB8AC3E}">
        <p14:creationId xmlns:p14="http://schemas.microsoft.com/office/powerpoint/2010/main" val="1541016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46071E6-1132-D540-90DF-4770E1DF0846}" type="datetime1">
              <a:rPr lang="nl-NL" smtClean="0"/>
              <a:t>13-3-2020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0D0525C-FEED-9D46-B858-5610847FFA95}" type="slidenum">
              <a:rPr lang="nl-NL" smtClean="0"/>
              <a:t>‹nr.›</a:t>
            </a:fld>
            <a:endParaRPr lang="nl-NL"/>
          </a:p>
        </p:txBody>
      </p:sp>
    </p:spTree>
    <p:extLst>
      <p:ext uri="{BB962C8B-B14F-4D97-AF65-F5344CB8AC3E}">
        <p14:creationId xmlns:p14="http://schemas.microsoft.com/office/powerpoint/2010/main" val="1218188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Titelstijl van model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9EA85ED2-9900-3941-AF8F-C2B334E45C61}" type="datetime1">
              <a:rPr lang="nl-NL" smtClean="0"/>
              <a:t>13-3-2020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0D0525C-FEED-9D46-B858-5610847FFA95}" type="slidenum">
              <a:rPr lang="nl-NL" smtClean="0"/>
              <a:t>‹nr.›</a:t>
            </a:fld>
            <a:endParaRPr lang="nl-NL"/>
          </a:p>
        </p:txBody>
      </p:sp>
    </p:spTree>
    <p:extLst>
      <p:ext uri="{BB962C8B-B14F-4D97-AF65-F5344CB8AC3E}">
        <p14:creationId xmlns:p14="http://schemas.microsoft.com/office/powerpoint/2010/main" val="2128344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Titelstijl van model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BA733CEE-967A-4F45-9DE2-69B2179F8713}" type="datetime1">
              <a:rPr lang="nl-NL" smtClean="0"/>
              <a:t>13-3-2020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0D0525C-FEED-9D46-B858-5610847FFA95}" type="slidenum">
              <a:rPr lang="nl-NL" smtClean="0"/>
              <a:t>‹nr.›</a:t>
            </a:fld>
            <a:endParaRPr lang="nl-NL"/>
          </a:p>
        </p:txBody>
      </p:sp>
    </p:spTree>
    <p:extLst>
      <p:ext uri="{BB962C8B-B14F-4D97-AF65-F5344CB8AC3E}">
        <p14:creationId xmlns:p14="http://schemas.microsoft.com/office/powerpoint/2010/main" val="451121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E4F6F-2542-4049-8D97-61CFF3A80FF4}" type="datetime1">
              <a:rPr lang="nl-NL" smtClean="0"/>
              <a:t>13-3-2020</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D0525C-FEED-9D46-B858-5610847FFA95}" type="slidenum">
              <a:rPr lang="nl-NL" smtClean="0"/>
              <a:t>‹nr.›</a:t>
            </a:fld>
            <a:endParaRPr lang="nl-NL"/>
          </a:p>
        </p:txBody>
      </p:sp>
    </p:spTree>
    <p:extLst>
      <p:ext uri="{BB962C8B-B14F-4D97-AF65-F5344CB8AC3E}">
        <p14:creationId xmlns:p14="http://schemas.microsoft.com/office/powerpoint/2010/main" val="679301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3.png"/><Relationship Id="rId7"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png"/><Relationship Id="rId10" Type="http://schemas.openxmlformats.org/officeDocument/2006/relationships/image" Target="../media/image11.emf"/><Relationship Id="rId4" Type="http://schemas.openxmlformats.org/officeDocument/2006/relationships/image" Target="../media/image2.png"/><Relationship Id="rId9" Type="http://schemas.openxmlformats.org/officeDocument/2006/relationships/image" Target="../media/image10.emf"/></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g"/><Relationship Id="rId3" Type="http://schemas.openxmlformats.org/officeDocument/2006/relationships/image" Target="../media/image3.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jpg"/><Relationship Id="rId10" Type="http://schemas.openxmlformats.org/officeDocument/2006/relationships/image" Target="../media/image18.jpg"/><Relationship Id="rId4" Type="http://schemas.openxmlformats.org/officeDocument/2006/relationships/image" Target="../media/image2.png"/><Relationship Id="rId9" Type="http://schemas.openxmlformats.org/officeDocument/2006/relationships/image" Target="../media/image17.jpg"/><Relationship Id="rId14" Type="http://schemas.openxmlformats.org/officeDocument/2006/relationships/image" Target="../media/image22.jp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g"/><Relationship Id="rId3" Type="http://schemas.openxmlformats.org/officeDocument/2006/relationships/image" Target="../media/image3.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jpg"/><Relationship Id="rId10" Type="http://schemas.openxmlformats.org/officeDocument/2006/relationships/image" Target="../media/image18.jpg"/><Relationship Id="rId4" Type="http://schemas.openxmlformats.org/officeDocument/2006/relationships/image" Target="../media/image2.png"/><Relationship Id="rId9" Type="http://schemas.openxmlformats.org/officeDocument/2006/relationships/image" Target="../media/image17.jpg"/><Relationship Id="rId1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3.png"/><Relationship Id="rId7"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png"/><Relationship Id="rId10" Type="http://schemas.openxmlformats.org/officeDocument/2006/relationships/image" Target="../media/image11.emf"/><Relationship Id="rId4" Type="http://schemas.openxmlformats.org/officeDocument/2006/relationships/image" Target="../media/image2.png"/><Relationship Id="rId9" Type="http://schemas.openxmlformats.org/officeDocument/2006/relationships/image" Target="../media/image10.em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pn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pn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3.png"/><Relationship Id="rId7"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png"/><Relationship Id="rId10" Type="http://schemas.openxmlformats.org/officeDocument/2006/relationships/image" Target="../media/image11.emf"/><Relationship Id="rId4" Type="http://schemas.openxmlformats.org/officeDocument/2006/relationships/image" Target="../media/image2.png"/><Relationship Id="rId9"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74082" cy="6858000"/>
          </a:xfrm>
          <a:prstGeom prst="rect">
            <a:avLst/>
          </a:prstGeom>
        </p:spPr>
      </p:pic>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598" y="5630779"/>
            <a:ext cx="2274449" cy="654090"/>
          </a:xfrm>
          <a:prstGeom prst="rect">
            <a:avLst/>
          </a:prstGeom>
        </p:spPr>
      </p:pic>
      <p:sp>
        <p:nvSpPr>
          <p:cNvPr id="8" name="Tekstvak 7"/>
          <p:cNvSpPr txBox="1"/>
          <p:nvPr/>
        </p:nvSpPr>
        <p:spPr>
          <a:xfrm>
            <a:off x="5525855" y="1542991"/>
            <a:ext cx="5492234" cy="800219"/>
          </a:xfrm>
          <a:prstGeom prst="rect">
            <a:avLst/>
          </a:prstGeom>
          <a:noFill/>
        </p:spPr>
        <p:txBody>
          <a:bodyPr wrap="square" rtlCol="0">
            <a:spAutoFit/>
          </a:bodyPr>
          <a:lstStyle/>
          <a:p>
            <a:pPr algn="r"/>
            <a:r>
              <a:rPr lang="nl-NL" sz="2600" b="1" dirty="0">
                <a:solidFill>
                  <a:srgbClr val="00537D"/>
                </a:solidFill>
                <a:latin typeface="Open Sans Extrabold" charset="0"/>
                <a:ea typeface="Open Sans Extrabold" charset="0"/>
                <a:cs typeface="Open Sans Extrabold" charset="0"/>
              </a:rPr>
              <a:t>CENTRUMMANAGEMENT</a:t>
            </a:r>
          </a:p>
          <a:p>
            <a:pPr algn="r"/>
            <a:r>
              <a:rPr lang="nl-NL" sz="2000" dirty="0">
                <a:solidFill>
                  <a:srgbClr val="00537D"/>
                </a:solidFill>
                <a:latin typeface="Open Sans Light" charset="0"/>
                <a:ea typeface="Open Sans Light" charset="0"/>
                <a:cs typeface="Open Sans Light" charset="0"/>
              </a:rPr>
              <a:t>BELEVINGSMARKETING IN PRAKTIJK</a:t>
            </a:r>
          </a:p>
        </p:txBody>
      </p:sp>
    </p:spTree>
    <p:extLst>
      <p:ext uri="{BB962C8B-B14F-4D97-AF65-F5344CB8AC3E}">
        <p14:creationId xmlns:p14="http://schemas.microsoft.com/office/powerpoint/2010/main" val="11668050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
            <a:ext cx="12192000" cy="1324154"/>
          </a:xfrm>
          <a:prstGeom prst="rect">
            <a:avLst/>
          </a:prstGeom>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2830" y="367711"/>
            <a:ext cx="2274449" cy="654090"/>
          </a:xfrm>
          <a:prstGeom prst="rect">
            <a:avLst/>
          </a:prstGeom>
        </p:spPr>
      </p:pic>
      <p:sp>
        <p:nvSpPr>
          <p:cNvPr id="7" name="Tekstvak 6"/>
          <p:cNvSpPr txBox="1"/>
          <p:nvPr/>
        </p:nvSpPr>
        <p:spPr>
          <a:xfrm>
            <a:off x="133969" y="14103"/>
            <a:ext cx="1574992" cy="1200329"/>
          </a:xfrm>
          <a:prstGeom prst="rect">
            <a:avLst/>
          </a:prstGeom>
          <a:noFill/>
        </p:spPr>
        <p:txBody>
          <a:bodyPr wrap="square" rtlCol="0">
            <a:spAutoFit/>
          </a:bodyPr>
          <a:lstStyle/>
          <a:p>
            <a:pPr algn="r"/>
            <a:r>
              <a:rPr lang="nl-NL" sz="7200" b="1" dirty="0">
                <a:solidFill>
                  <a:schemeClr val="bg1"/>
                </a:solidFill>
                <a:latin typeface="Open Sans" charset="0"/>
                <a:ea typeface="Open Sans" charset="0"/>
                <a:cs typeface="Open Sans" charset="0"/>
              </a:rPr>
              <a:t>2</a:t>
            </a:r>
          </a:p>
        </p:txBody>
      </p:sp>
      <p:sp>
        <p:nvSpPr>
          <p:cNvPr id="12" name="Tekstvak 11"/>
          <p:cNvSpPr txBox="1"/>
          <p:nvPr/>
        </p:nvSpPr>
        <p:spPr>
          <a:xfrm>
            <a:off x="1708961" y="220525"/>
            <a:ext cx="7874192" cy="800219"/>
          </a:xfrm>
          <a:prstGeom prst="rect">
            <a:avLst/>
          </a:prstGeom>
          <a:noFill/>
        </p:spPr>
        <p:txBody>
          <a:bodyPr wrap="square" rtlCol="0">
            <a:spAutoFit/>
          </a:bodyPr>
          <a:lstStyle/>
          <a:p>
            <a:r>
              <a:rPr lang="nl-NL" sz="2800" b="1" dirty="0">
                <a:solidFill>
                  <a:schemeClr val="bg1"/>
                </a:solidFill>
                <a:latin typeface="Open Sans Extrabold" charset="0"/>
                <a:ea typeface="Open Sans Extrabold" charset="0"/>
                <a:cs typeface="Open Sans Extrabold" charset="0"/>
              </a:rPr>
              <a:t>CENTRUMMANAGEMENT</a:t>
            </a:r>
          </a:p>
          <a:p>
            <a:r>
              <a:rPr lang="nl-NL" dirty="0">
                <a:solidFill>
                  <a:schemeClr val="bg1"/>
                </a:solidFill>
                <a:latin typeface="Open Sans Light" charset="0"/>
                <a:ea typeface="Open Sans Light" charset="0"/>
                <a:cs typeface="Open Sans Light" charset="0"/>
              </a:rPr>
              <a:t>Wat doen we nu eigenlijk?</a:t>
            </a:r>
          </a:p>
        </p:txBody>
      </p:sp>
      <p:pic>
        <p:nvPicPr>
          <p:cNvPr id="11" name="Afbeelding 10">
            <a:extLst>
              <a:ext uri="{FF2B5EF4-FFF2-40B4-BE49-F238E27FC236}">
                <a16:creationId xmlns:a16="http://schemas.microsoft.com/office/drawing/2014/main" id="{53469A3E-F688-4142-BD4E-908F7EF454B8}"/>
              </a:ext>
            </a:extLst>
          </p:cNvPr>
          <p:cNvPicPr>
            <a:picLocks noChangeAspect="1"/>
          </p:cNvPicPr>
          <p:nvPr/>
        </p:nvPicPr>
        <p:blipFill>
          <a:blip r:embed="rId5"/>
          <a:stretch>
            <a:fillRect/>
          </a:stretch>
        </p:blipFill>
        <p:spPr>
          <a:xfrm>
            <a:off x="4126010" y="2422911"/>
            <a:ext cx="3408362" cy="3154283"/>
          </a:xfrm>
          <a:prstGeom prst="rect">
            <a:avLst/>
          </a:prstGeom>
        </p:spPr>
      </p:pic>
      <p:sp>
        <p:nvSpPr>
          <p:cNvPr id="14" name="Tekstvak 13">
            <a:extLst>
              <a:ext uri="{FF2B5EF4-FFF2-40B4-BE49-F238E27FC236}">
                <a16:creationId xmlns:a16="http://schemas.microsoft.com/office/drawing/2014/main" id="{2D1D6387-5E6F-4B80-B1B9-5729C6E8919B}"/>
              </a:ext>
            </a:extLst>
          </p:cNvPr>
          <p:cNvSpPr txBox="1"/>
          <p:nvPr/>
        </p:nvSpPr>
        <p:spPr>
          <a:xfrm>
            <a:off x="3733857" y="1980406"/>
            <a:ext cx="2290780" cy="276999"/>
          </a:xfrm>
          <a:prstGeom prst="rect">
            <a:avLst/>
          </a:prstGeom>
          <a:noFill/>
        </p:spPr>
        <p:txBody>
          <a:bodyPr wrap="square" rtlCol="0">
            <a:spAutoFit/>
          </a:bodyPr>
          <a:lstStyle/>
          <a:p>
            <a:pPr algn="ctr"/>
            <a:r>
              <a:rPr lang="nl-NL" sz="1200" b="1" dirty="0">
                <a:solidFill>
                  <a:srgbClr val="00537D"/>
                </a:solidFill>
              </a:rPr>
              <a:t>Locatieprofiel</a:t>
            </a:r>
          </a:p>
        </p:txBody>
      </p:sp>
      <p:sp>
        <p:nvSpPr>
          <p:cNvPr id="15" name="Tekstvak 14">
            <a:extLst>
              <a:ext uri="{FF2B5EF4-FFF2-40B4-BE49-F238E27FC236}">
                <a16:creationId xmlns:a16="http://schemas.microsoft.com/office/drawing/2014/main" id="{D9F0DC0C-5BED-406A-B71F-210192D24732}"/>
              </a:ext>
            </a:extLst>
          </p:cNvPr>
          <p:cNvSpPr txBox="1"/>
          <p:nvPr/>
        </p:nvSpPr>
        <p:spPr>
          <a:xfrm>
            <a:off x="6225633" y="1988236"/>
            <a:ext cx="1909922" cy="280846"/>
          </a:xfrm>
          <a:prstGeom prst="rect">
            <a:avLst/>
          </a:prstGeom>
          <a:noFill/>
        </p:spPr>
        <p:txBody>
          <a:bodyPr wrap="square" rtlCol="0">
            <a:spAutoFit/>
          </a:bodyPr>
          <a:lstStyle/>
          <a:p>
            <a:r>
              <a:rPr lang="nl-NL" sz="1225" b="1" dirty="0">
                <a:solidFill>
                  <a:srgbClr val="1F618E"/>
                </a:solidFill>
              </a:rPr>
              <a:t>Doelgroep</a:t>
            </a:r>
          </a:p>
        </p:txBody>
      </p:sp>
      <p:sp>
        <p:nvSpPr>
          <p:cNvPr id="16" name="Tekstvak 15">
            <a:extLst>
              <a:ext uri="{FF2B5EF4-FFF2-40B4-BE49-F238E27FC236}">
                <a16:creationId xmlns:a16="http://schemas.microsoft.com/office/drawing/2014/main" id="{83825C66-D78B-4AC2-8DB7-A64E28871FE2}"/>
              </a:ext>
            </a:extLst>
          </p:cNvPr>
          <p:cNvSpPr txBox="1"/>
          <p:nvPr/>
        </p:nvSpPr>
        <p:spPr>
          <a:xfrm>
            <a:off x="4684801" y="5702256"/>
            <a:ext cx="2290780" cy="280846"/>
          </a:xfrm>
          <a:prstGeom prst="rect">
            <a:avLst/>
          </a:prstGeom>
          <a:noFill/>
        </p:spPr>
        <p:txBody>
          <a:bodyPr wrap="square" rtlCol="0">
            <a:spAutoFit/>
          </a:bodyPr>
          <a:lstStyle/>
          <a:p>
            <a:pPr algn="ctr"/>
            <a:r>
              <a:rPr lang="nl-NL" sz="1225" b="1" dirty="0">
                <a:solidFill>
                  <a:srgbClr val="1F618E"/>
                </a:solidFill>
              </a:rPr>
              <a:t>Beleving</a:t>
            </a:r>
          </a:p>
        </p:txBody>
      </p:sp>
      <p:pic>
        <p:nvPicPr>
          <p:cNvPr id="17" name="Afbeelding 16">
            <a:extLst>
              <a:ext uri="{FF2B5EF4-FFF2-40B4-BE49-F238E27FC236}">
                <a16:creationId xmlns:a16="http://schemas.microsoft.com/office/drawing/2014/main" id="{BCA1FA0D-FE2A-4CDB-BE6F-B8A68DD02601}"/>
              </a:ext>
            </a:extLst>
          </p:cNvPr>
          <p:cNvPicPr>
            <a:picLocks noChangeAspect="1"/>
          </p:cNvPicPr>
          <p:nvPr/>
        </p:nvPicPr>
        <p:blipFill>
          <a:blip r:embed="rId6"/>
          <a:stretch>
            <a:fillRect/>
          </a:stretch>
        </p:blipFill>
        <p:spPr>
          <a:xfrm>
            <a:off x="4684801" y="3108565"/>
            <a:ext cx="652987" cy="695571"/>
          </a:xfrm>
          <a:prstGeom prst="rect">
            <a:avLst/>
          </a:prstGeom>
        </p:spPr>
      </p:pic>
      <p:pic>
        <p:nvPicPr>
          <p:cNvPr id="18" name="Afbeelding 17">
            <a:extLst>
              <a:ext uri="{FF2B5EF4-FFF2-40B4-BE49-F238E27FC236}">
                <a16:creationId xmlns:a16="http://schemas.microsoft.com/office/drawing/2014/main" id="{A4B1ABC9-EF1B-4DDB-A6AC-3FD81BA92116}"/>
              </a:ext>
            </a:extLst>
          </p:cNvPr>
          <p:cNvPicPr>
            <a:picLocks noChangeAspect="1"/>
          </p:cNvPicPr>
          <p:nvPr/>
        </p:nvPicPr>
        <p:blipFill>
          <a:blip r:embed="rId7"/>
          <a:stretch>
            <a:fillRect/>
          </a:stretch>
        </p:blipFill>
        <p:spPr>
          <a:xfrm>
            <a:off x="5496384" y="4493215"/>
            <a:ext cx="667613" cy="667613"/>
          </a:xfrm>
          <a:prstGeom prst="rect">
            <a:avLst/>
          </a:prstGeom>
        </p:spPr>
      </p:pic>
      <p:pic>
        <p:nvPicPr>
          <p:cNvPr id="19" name="Afbeelding 18">
            <a:extLst>
              <a:ext uri="{FF2B5EF4-FFF2-40B4-BE49-F238E27FC236}">
                <a16:creationId xmlns:a16="http://schemas.microsoft.com/office/drawing/2014/main" id="{F9DB38FB-5E00-4B1B-9D3D-556F92ABCA09}"/>
              </a:ext>
            </a:extLst>
          </p:cNvPr>
          <p:cNvPicPr>
            <a:picLocks noChangeAspect="1"/>
          </p:cNvPicPr>
          <p:nvPr/>
        </p:nvPicPr>
        <p:blipFill>
          <a:blip r:embed="rId8"/>
          <a:stretch>
            <a:fillRect/>
          </a:stretch>
        </p:blipFill>
        <p:spPr>
          <a:xfrm>
            <a:off x="6302042" y="3038948"/>
            <a:ext cx="640260" cy="765188"/>
          </a:xfrm>
          <a:prstGeom prst="rect">
            <a:avLst/>
          </a:prstGeom>
        </p:spPr>
      </p:pic>
      <p:pic>
        <p:nvPicPr>
          <p:cNvPr id="20" name="Afbeelding 19">
            <a:extLst>
              <a:ext uri="{FF2B5EF4-FFF2-40B4-BE49-F238E27FC236}">
                <a16:creationId xmlns:a16="http://schemas.microsoft.com/office/drawing/2014/main" id="{190253C8-2985-4EAF-A7F5-FC35F8B4A965}"/>
              </a:ext>
            </a:extLst>
          </p:cNvPr>
          <p:cNvPicPr>
            <a:picLocks noChangeAspect="1"/>
          </p:cNvPicPr>
          <p:nvPr/>
        </p:nvPicPr>
        <p:blipFill>
          <a:blip r:embed="rId9"/>
          <a:stretch>
            <a:fillRect/>
          </a:stretch>
        </p:blipFill>
        <p:spPr>
          <a:xfrm rot="5400000">
            <a:off x="5666968" y="5528089"/>
            <a:ext cx="370385" cy="1540022"/>
          </a:xfrm>
          <a:prstGeom prst="rect">
            <a:avLst/>
          </a:prstGeom>
        </p:spPr>
      </p:pic>
      <p:pic>
        <p:nvPicPr>
          <p:cNvPr id="21" name="Afbeelding 20">
            <a:extLst>
              <a:ext uri="{FF2B5EF4-FFF2-40B4-BE49-F238E27FC236}">
                <a16:creationId xmlns:a16="http://schemas.microsoft.com/office/drawing/2014/main" id="{9C9E9E4D-F546-47BC-9280-E1B942ABB3B8}"/>
              </a:ext>
            </a:extLst>
          </p:cNvPr>
          <p:cNvPicPr>
            <a:picLocks noChangeAspect="1"/>
          </p:cNvPicPr>
          <p:nvPr/>
        </p:nvPicPr>
        <p:blipFill>
          <a:blip r:embed="rId10"/>
          <a:stretch>
            <a:fillRect/>
          </a:stretch>
        </p:blipFill>
        <p:spPr>
          <a:xfrm>
            <a:off x="7907970" y="2118905"/>
            <a:ext cx="370385" cy="2124840"/>
          </a:xfrm>
          <a:prstGeom prst="rect">
            <a:avLst/>
          </a:prstGeom>
        </p:spPr>
      </p:pic>
      <p:pic>
        <p:nvPicPr>
          <p:cNvPr id="22" name="Afbeelding 21">
            <a:extLst>
              <a:ext uri="{FF2B5EF4-FFF2-40B4-BE49-F238E27FC236}">
                <a16:creationId xmlns:a16="http://schemas.microsoft.com/office/drawing/2014/main" id="{72E457BA-BBA6-4B6D-8494-5EE48D4EE78F}"/>
              </a:ext>
            </a:extLst>
          </p:cNvPr>
          <p:cNvPicPr>
            <a:picLocks noChangeAspect="1"/>
          </p:cNvPicPr>
          <p:nvPr/>
        </p:nvPicPr>
        <p:blipFill>
          <a:blip r:embed="rId11"/>
          <a:stretch>
            <a:fillRect/>
          </a:stretch>
        </p:blipFill>
        <p:spPr>
          <a:xfrm>
            <a:off x="3468755" y="2128659"/>
            <a:ext cx="370385" cy="2105346"/>
          </a:xfrm>
          <a:prstGeom prst="rect">
            <a:avLst/>
          </a:prstGeom>
        </p:spPr>
      </p:pic>
      <p:sp>
        <p:nvSpPr>
          <p:cNvPr id="2" name="Tekstvak 1">
            <a:extLst>
              <a:ext uri="{FF2B5EF4-FFF2-40B4-BE49-F238E27FC236}">
                <a16:creationId xmlns:a16="http://schemas.microsoft.com/office/drawing/2014/main" id="{52D5F67C-5CBF-40E1-951B-4847507E27E5}"/>
              </a:ext>
            </a:extLst>
          </p:cNvPr>
          <p:cNvSpPr txBox="1"/>
          <p:nvPr/>
        </p:nvSpPr>
        <p:spPr>
          <a:xfrm>
            <a:off x="861441" y="1890521"/>
            <a:ext cx="2263825" cy="2862322"/>
          </a:xfrm>
          <a:prstGeom prst="rect">
            <a:avLst/>
          </a:prstGeom>
          <a:noFill/>
        </p:spPr>
        <p:txBody>
          <a:bodyPr wrap="none" rtlCol="0">
            <a:spAutoFit/>
          </a:bodyPr>
          <a:lstStyle/>
          <a:p>
            <a:pPr algn="r"/>
            <a:endParaRPr lang="nl-NL" dirty="0"/>
          </a:p>
          <a:p>
            <a:pPr algn="r"/>
            <a:r>
              <a:rPr lang="nl-NL" dirty="0"/>
              <a:t>Erfgoed</a:t>
            </a:r>
          </a:p>
          <a:p>
            <a:pPr algn="r"/>
            <a:endParaRPr lang="nl-NL" dirty="0"/>
          </a:p>
          <a:p>
            <a:pPr algn="r"/>
            <a:r>
              <a:rPr lang="nl-NL" dirty="0"/>
              <a:t>Horeca</a:t>
            </a:r>
          </a:p>
          <a:p>
            <a:pPr algn="r"/>
            <a:endParaRPr lang="nl-NL" dirty="0"/>
          </a:p>
          <a:p>
            <a:pPr algn="r"/>
            <a:r>
              <a:rPr lang="nl-NL" dirty="0"/>
              <a:t>Shoppen</a:t>
            </a:r>
          </a:p>
          <a:p>
            <a:pPr algn="r"/>
            <a:endParaRPr lang="nl-NL" dirty="0"/>
          </a:p>
          <a:p>
            <a:pPr algn="r"/>
            <a:r>
              <a:rPr lang="nl-NL" dirty="0"/>
              <a:t>Recreatief Landschap</a:t>
            </a:r>
          </a:p>
          <a:p>
            <a:pPr algn="r"/>
            <a:endParaRPr lang="nl-NL" dirty="0"/>
          </a:p>
          <a:p>
            <a:endParaRPr lang="nl-NL" dirty="0"/>
          </a:p>
        </p:txBody>
      </p:sp>
      <p:sp>
        <p:nvSpPr>
          <p:cNvPr id="23" name="Tekstvak 22">
            <a:extLst>
              <a:ext uri="{FF2B5EF4-FFF2-40B4-BE49-F238E27FC236}">
                <a16:creationId xmlns:a16="http://schemas.microsoft.com/office/drawing/2014/main" id="{5AE0AF71-A3D9-450C-9355-52C3F624819D}"/>
              </a:ext>
            </a:extLst>
          </p:cNvPr>
          <p:cNvSpPr txBox="1"/>
          <p:nvPr/>
        </p:nvSpPr>
        <p:spPr>
          <a:xfrm>
            <a:off x="8651953" y="2167520"/>
            <a:ext cx="1896481" cy="2308324"/>
          </a:xfrm>
          <a:prstGeom prst="rect">
            <a:avLst/>
          </a:prstGeom>
          <a:noFill/>
        </p:spPr>
        <p:txBody>
          <a:bodyPr wrap="none" rtlCol="0">
            <a:spAutoFit/>
          </a:bodyPr>
          <a:lstStyle/>
          <a:p>
            <a:r>
              <a:rPr lang="nl-NL" dirty="0"/>
              <a:t>Bewoners</a:t>
            </a:r>
          </a:p>
          <a:p>
            <a:endParaRPr lang="nl-NL" dirty="0"/>
          </a:p>
          <a:p>
            <a:r>
              <a:rPr lang="nl-NL" dirty="0"/>
              <a:t>Bedrijven</a:t>
            </a:r>
          </a:p>
          <a:p>
            <a:endParaRPr lang="nl-NL" dirty="0"/>
          </a:p>
          <a:p>
            <a:r>
              <a:rPr lang="nl-NL" dirty="0"/>
              <a:t>Bezoekers</a:t>
            </a:r>
          </a:p>
          <a:p>
            <a:endParaRPr lang="nl-NL" dirty="0"/>
          </a:p>
          <a:p>
            <a:r>
              <a:rPr lang="nl-NL" dirty="0"/>
              <a:t>Bollebozen (soms)</a:t>
            </a:r>
          </a:p>
          <a:p>
            <a:endParaRPr lang="nl-NL" dirty="0"/>
          </a:p>
        </p:txBody>
      </p:sp>
    </p:spTree>
    <p:extLst>
      <p:ext uri="{BB962C8B-B14F-4D97-AF65-F5344CB8AC3E}">
        <p14:creationId xmlns:p14="http://schemas.microsoft.com/office/powerpoint/2010/main" val="3669513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
            <a:ext cx="12192000" cy="1324154"/>
          </a:xfrm>
          <a:prstGeom prst="rect">
            <a:avLst/>
          </a:prstGeom>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2830" y="367711"/>
            <a:ext cx="2274449" cy="654090"/>
          </a:xfrm>
          <a:prstGeom prst="rect">
            <a:avLst/>
          </a:prstGeom>
        </p:spPr>
      </p:pic>
      <p:sp>
        <p:nvSpPr>
          <p:cNvPr id="7" name="Tekstvak 6"/>
          <p:cNvSpPr txBox="1"/>
          <p:nvPr/>
        </p:nvSpPr>
        <p:spPr>
          <a:xfrm>
            <a:off x="133969" y="14103"/>
            <a:ext cx="1574992" cy="1200329"/>
          </a:xfrm>
          <a:prstGeom prst="rect">
            <a:avLst/>
          </a:prstGeom>
          <a:noFill/>
        </p:spPr>
        <p:txBody>
          <a:bodyPr wrap="square" rtlCol="0">
            <a:spAutoFit/>
          </a:bodyPr>
          <a:lstStyle/>
          <a:p>
            <a:pPr algn="r"/>
            <a:r>
              <a:rPr lang="nl-NL" sz="7200" b="1" dirty="0">
                <a:solidFill>
                  <a:schemeClr val="bg1"/>
                </a:solidFill>
                <a:latin typeface="Open Sans" charset="0"/>
                <a:ea typeface="Open Sans" charset="0"/>
                <a:cs typeface="Open Sans" charset="0"/>
              </a:rPr>
              <a:t>2</a:t>
            </a:r>
          </a:p>
        </p:txBody>
      </p:sp>
      <p:sp>
        <p:nvSpPr>
          <p:cNvPr id="2" name="Tekstvak 1">
            <a:extLst>
              <a:ext uri="{FF2B5EF4-FFF2-40B4-BE49-F238E27FC236}">
                <a16:creationId xmlns:a16="http://schemas.microsoft.com/office/drawing/2014/main" id="{50AB2E39-94FE-43C4-8CDD-A8B0FFFCC962}"/>
              </a:ext>
            </a:extLst>
          </p:cNvPr>
          <p:cNvSpPr txBox="1"/>
          <p:nvPr/>
        </p:nvSpPr>
        <p:spPr>
          <a:xfrm>
            <a:off x="4324640" y="3378229"/>
            <a:ext cx="3455626" cy="523220"/>
          </a:xfrm>
          <a:prstGeom prst="rect">
            <a:avLst/>
          </a:prstGeom>
          <a:noFill/>
        </p:spPr>
        <p:txBody>
          <a:bodyPr wrap="none" rtlCol="0">
            <a:spAutoFit/>
          </a:bodyPr>
          <a:lstStyle/>
          <a:p>
            <a:r>
              <a:rPr lang="nl-NL" sz="2800" b="1" dirty="0">
                <a:solidFill>
                  <a:srgbClr val="00537D"/>
                </a:solidFill>
              </a:rPr>
              <a:t>Centrummanagement</a:t>
            </a:r>
          </a:p>
        </p:txBody>
      </p:sp>
      <p:sp>
        <p:nvSpPr>
          <p:cNvPr id="10" name="Tekstvak 9">
            <a:extLst>
              <a:ext uri="{FF2B5EF4-FFF2-40B4-BE49-F238E27FC236}">
                <a16:creationId xmlns:a16="http://schemas.microsoft.com/office/drawing/2014/main" id="{39C9C913-1D50-4335-B281-9A3CCD27F406}"/>
              </a:ext>
            </a:extLst>
          </p:cNvPr>
          <p:cNvSpPr txBox="1"/>
          <p:nvPr/>
        </p:nvSpPr>
        <p:spPr>
          <a:xfrm>
            <a:off x="3491109" y="2591880"/>
            <a:ext cx="1407758" cy="369332"/>
          </a:xfrm>
          <a:prstGeom prst="rect">
            <a:avLst/>
          </a:prstGeom>
          <a:noFill/>
        </p:spPr>
        <p:txBody>
          <a:bodyPr wrap="none" rtlCol="0">
            <a:spAutoFit/>
          </a:bodyPr>
          <a:lstStyle/>
          <a:p>
            <a:r>
              <a:rPr lang="nl-NL" b="1" dirty="0"/>
              <a:t>Ondernemer</a:t>
            </a:r>
          </a:p>
        </p:txBody>
      </p:sp>
      <p:sp>
        <p:nvSpPr>
          <p:cNvPr id="11" name="Tekstvak 10">
            <a:extLst>
              <a:ext uri="{FF2B5EF4-FFF2-40B4-BE49-F238E27FC236}">
                <a16:creationId xmlns:a16="http://schemas.microsoft.com/office/drawing/2014/main" id="{0723DB4F-D5A8-4282-BDBB-5D2C9CFBE8E0}"/>
              </a:ext>
            </a:extLst>
          </p:cNvPr>
          <p:cNvSpPr txBox="1"/>
          <p:nvPr/>
        </p:nvSpPr>
        <p:spPr>
          <a:xfrm>
            <a:off x="7307563" y="2591880"/>
            <a:ext cx="1062599" cy="369332"/>
          </a:xfrm>
          <a:prstGeom prst="rect">
            <a:avLst/>
          </a:prstGeom>
          <a:noFill/>
        </p:spPr>
        <p:txBody>
          <a:bodyPr wrap="none" rtlCol="0">
            <a:spAutoFit/>
          </a:bodyPr>
          <a:lstStyle/>
          <a:p>
            <a:r>
              <a:rPr lang="nl-NL" b="1" dirty="0"/>
              <a:t>Overheid</a:t>
            </a:r>
          </a:p>
        </p:txBody>
      </p:sp>
      <p:sp>
        <p:nvSpPr>
          <p:cNvPr id="13" name="Tekstvak 12">
            <a:extLst>
              <a:ext uri="{FF2B5EF4-FFF2-40B4-BE49-F238E27FC236}">
                <a16:creationId xmlns:a16="http://schemas.microsoft.com/office/drawing/2014/main" id="{9C121EB2-2CAF-4A79-8039-4316AFE9B662}"/>
              </a:ext>
            </a:extLst>
          </p:cNvPr>
          <p:cNvSpPr txBox="1"/>
          <p:nvPr/>
        </p:nvSpPr>
        <p:spPr>
          <a:xfrm>
            <a:off x="5646057" y="4865438"/>
            <a:ext cx="1046440" cy="369332"/>
          </a:xfrm>
          <a:prstGeom prst="rect">
            <a:avLst/>
          </a:prstGeom>
          <a:noFill/>
        </p:spPr>
        <p:txBody>
          <a:bodyPr wrap="square" rtlCol="0">
            <a:spAutoFit/>
          </a:bodyPr>
          <a:lstStyle/>
          <a:p>
            <a:r>
              <a:rPr lang="nl-NL" b="1" dirty="0"/>
              <a:t>Burger</a:t>
            </a:r>
          </a:p>
        </p:txBody>
      </p:sp>
      <p:pic>
        <p:nvPicPr>
          <p:cNvPr id="14" name="Afbeelding 13">
            <a:extLst>
              <a:ext uri="{FF2B5EF4-FFF2-40B4-BE49-F238E27FC236}">
                <a16:creationId xmlns:a16="http://schemas.microsoft.com/office/drawing/2014/main" id="{044E24B0-3638-45D5-802C-359D94B09B30}"/>
              </a:ext>
            </a:extLst>
          </p:cNvPr>
          <p:cNvPicPr>
            <a:picLocks noChangeAspect="1"/>
          </p:cNvPicPr>
          <p:nvPr/>
        </p:nvPicPr>
        <p:blipFill>
          <a:blip r:embed="rId5"/>
          <a:stretch>
            <a:fillRect/>
          </a:stretch>
        </p:blipFill>
        <p:spPr>
          <a:xfrm>
            <a:off x="462898" y="1671939"/>
            <a:ext cx="2776271" cy="1757061"/>
          </a:xfrm>
          <a:prstGeom prst="rect">
            <a:avLst/>
          </a:prstGeom>
        </p:spPr>
      </p:pic>
      <p:pic>
        <p:nvPicPr>
          <p:cNvPr id="15" name="Afbeelding 14">
            <a:extLst>
              <a:ext uri="{FF2B5EF4-FFF2-40B4-BE49-F238E27FC236}">
                <a16:creationId xmlns:a16="http://schemas.microsoft.com/office/drawing/2014/main" id="{9B4CA51C-5138-4AC8-8F5A-718E9F03CD2A}"/>
              </a:ext>
            </a:extLst>
          </p:cNvPr>
          <p:cNvPicPr>
            <a:picLocks noChangeAspect="1"/>
          </p:cNvPicPr>
          <p:nvPr/>
        </p:nvPicPr>
        <p:blipFill>
          <a:blip r:embed="rId6"/>
          <a:stretch>
            <a:fillRect/>
          </a:stretch>
        </p:blipFill>
        <p:spPr>
          <a:xfrm>
            <a:off x="1349914" y="3600467"/>
            <a:ext cx="2227848" cy="1248801"/>
          </a:xfrm>
          <a:prstGeom prst="rect">
            <a:avLst/>
          </a:prstGeom>
        </p:spPr>
      </p:pic>
      <p:pic>
        <p:nvPicPr>
          <p:cNvPr id="17" name="Afbeelding 16">
            <a:extLst>
              <a:ext uri="{FF2B5EF4-FFF2-40B4-BE49-F238E27FC236}">
                <a16:creationId xmlns:a16="http://schemas.microsoft.com/office/drawing/2014/main" id="{7A1CC422-0856-4175-934C-A4952394488C}"/>
              </a:ext>
            </a:extLst>
          </p:cNvPr>
          <p:cNvPicPr>
            <a:picLocks noChangeAspect="1"/>
          </p:cNvPicPr>
          <p:nvPr/>
        </p:nvPicPr>
        <p:blipFill>
          <a:blip r:embed="rId7"/>
          <a:stretch>
            <a:fillRect/>
          </a:stretch>
        </p:blipFill>
        <p:spPr>
          <a:xfrm>
            <a:off x="8760792" y="1471935"/>
            <a:ext cx="3043879" cy="2290691"/>
          </a:xfrm>
          <a:prstGeom prst="rect">
            <a:avLst/>
          </a:prstGeom>
        </p:spPr>
      </p:pic>
      <p:pic>
        <p:nvPicPr>
          <p:cNvPr id="18" name="Afbeelding 17">
            <a:extLst>
              <a:ext uri="{FF2B5EF4-FFF2-40B4-BE49-F238E27FC236}">
                <a16:creationId xmlns:a16="http://schemas.microsoft.com/office/drawing/2014/main" id="{A916BA83-0B94-4D65-A2C0-BB44F9F24F7A}"/>
              </a:ext>
            </a:extLst>
          </p:cNvPr>
          <p:cNvPicPr>
            <a:picLocks noChangeAspect="1"/>
          </p:cNvPicPr>
          <p:nvPr/>
        </p:nvPicPr>
        <p:blipFill>
          <a:blip r:embed="rId8"/>
          <a:stretch>
            <a:fillRect/>
          </a:stretch>
        </p:blipFill>
        <p:spPr>
          <a:xfrm>
            <a:off x="10004491" y="4211309"/>
            <a:ext cx="1149740" cy="557029"/>
          </a:xfrm>
          <a:prstGeom prst="rect">
            <a:avLst/>
          </a:prstGeom>
        </p:spPr>
      </p:pic>
      <p:pic>
        <p:nvPicPr>
          <p:cNvPr id="19" name="Afbeelding 18">
            <a:extLst>
              <a:ext uri="{FF2B5EF4-FFF2-40B4-BE49-F238E27FC236}">
                <a16:creationId xmlns:a16="http://schemas.microsoft.com/office/drawing/2014/main" id="{CF586411-D110-44A8-889A-754A3FBFDCAE}"/>
              </a:ext>
            </a:extLst>
          </p:cNvPr>
          <p:cNvPicPr>
            <a:picLocks noChangeAspect="1"/>
          </p:cNvPicPr>
          <p:nvPr/>
        </p:nvPicPr>
        <p:blipFill>
          <a:blip r:embed="rId9"/>
          <a:stretch>
            <a:fillRect/>
          </a:stretch>
        </p:blipFill>
        <p:spPr>
          <a:xfrm>
            <a:off x="8392628" y="4572253"/>
            <a:ext cx="1399158" cy="890564"/>
          </a:xfrm>
          <a:prstGeom prst="rect">
            <a:avLst/>
          </a:prstGeom>
        </p:spPr>
      </p:pic>
      <p:pic>
        <p:nvPicPr>
          <p:cNvPr id="20" name="Afbeelding 19">
            <a:extLst>
              <a:ext uri="{FF2B5EF4-FFF2-40B4-BE49-F238E27FC236}">
                <a16:creationId xmlns:a16="http://schemas.microsoft.com/office/drawing/2014/main" id="{E0C6939A-462A-49BA-A8B4-1EB57735B8DB}"/>
              </a:ext>
            </a:extLst>
          </p:cNvPr>
          <p:cNvPicPr>
            <a:picLocks noChangeAspect="1"/>
          </p:cNvPicPr>
          <p:nvPr/>
        </p:nvPicPr>
        <p:blipFill>
          <a:blip r:embed="rId10"/>
          <a:stretch>
            <a:fillRect/>
          </a:stretch>
        </p:blipFill>
        <p:spPr>
          <a:xfrm>
            <a:off x="7414542" y="5173835"/>
            <a:ext cx="955620" cy="955620"/>
          </a:xfrm>
          <a:prstGeom prst="rect">
            <a:avLst/>
          </a:prstGeom>
        </p:spPr>
      </p:pic>
      <p:pic>
        <p:nvPicPr>
          <p:cNvPr id="21" name="Afbeelding 20">
            <a:extLst>
              <a:ext uri="{FF2B5EF4-FFF2-40B4-BE49-F238E27FC236}">
                <a16:creationId xmlns:a16="http://schemas.microsoft.com/office/drawing/2014/main" id="{35D4BB60-AD25-452C-9148-7975AC7E8251}"/>
              </a:ext>
            </a:extLst>
          </p:cNvPr>
          <p:cNvPicPr>
            <a:picLocks noChangeAspect="1"/>
          </p:cNvPicPr>
          <p:nvPr/>
        </p:nvPicPr>
        <p:blipFill>
          <a:blip r:embed="rId11"/>
          <a:stretch>
            <a:fillRect/>
          </a:stretch>
        </p:blipFill>
        <p:spPr>
          <a:xfrm>
            <a:off x="2313236" y="4819754"/>
            <a:ext cx="1946853" cy="1309701"/>
          </a:xfrm>
          <a:prstGeom prst="rect">
            <a:avLst/>
          </a:prstGeom>
        </p:spPr>
      </p:pic>
      <p:pic>
        <p:nvPicPr>
          <p:cNvPr id="22" name="Afbeelding 21">
            <a:extLst>
              <a:ext uri="{FF2B5EF4-FFF2-40B4-BE49-F238E27FC236}">
                <a16:creationId xmlns:a16="http://schemas.microsoft.com/office/drawing/2014/main" id="{9A4B873D-646C-4F38-8E0B-F0DF00E9F474}"/>
              </a:ext>
            </a:extLst>
          </p:cNvPr>
          <p:cNvPicPr>
            <a:picLocks noChangeAspect="1"/>
          </p:cNvPicPr>
          <p:nvPr/>
        </p:nvPicPr>
        <p:blipFill>
          <a:blip r:embed="rId12"/>
          <a:stretch>
            <a:fillRect/>
          </a:stretch>
        </p:blipFill>
        <p:spPr>
          <a:xfrm>
            <a:off x="3821772" y="5582237"/>
            <a:ext cx="1803138" cy="1154008"/>
          </a:xfrm>
          <a:prstGeom prst="rect">
            <a:avLst/>
          </a:prstGeom>
        </p:spPr>
      </p:pic>
      <p:pic>
        <p:nvPicPr>
          <p:cNvPr id="23" name="Afbeelding 22">
            <a:extLst>
              <a:ext uri="{FF2B5EF4-FFF2-40B4-BE49-F238E27FC236}">
                <a16:creationId xmlns:a16="http://schemas.microsoft.com/office/drawing/2014/main" id="{CC4D14D9-4576-423E-A73D-9504AEFE3F94}"/>
              </a:ext>
            </a:extLst>
          </p:cNvPr>
          <p:cNvPicPr>
            <a:picLocks noChangeAspect="1"/>
          </p:cNvPicPr>
          <p:nvPr/>
        </p:nvPicPr>
        <p:blipFill>
          <a:blip r:embed="rId13"/>
          <a:stretch>
            <a:fillRect/>
          </a:stretch>
        </p:blipFill>
        <p:spPr>
          <a:xfrm>
            <a:off x="5739344" y="6037695"/>
            <a:ext cx="1341025" cy="782264"/>
          </a:xfrm>
          <a:prstGeom prst="rect">
            <a:avLst/>
          </a:prstGeom>
        </p:spPr>
      </p:pic>
      <p:pic>
        <p:nvPicPr>
          <p:cNvPr id="4" name="Afbeelding 3">
            <a:extLst>
              <a:ext uri="{FF2B5EF4-FFF2-40B4-BE49-F238E27FC236}">
                <a16:creationId xmlns:a16="http://schemas.microsoft.com/office/drawing/2014/main" id="{A54FE29D-5F93-48E6-98CD-0F65DDC6B778}"/>
              </a:ext>
            </a:extLst>
          </p:cNvPr>
          <p:cNvPicPr>
            <a:picLocks noChangeAspect="1"/>
          </p:cNvPicPr>
          <p:nvPr/>
        </p:nvPicPr>
        <p:blipFill>
          <a:blip r:embed="rId14"/>
          <a:stretch>
            <a:fillRect/>
          </a:stretch>
        </p:blipFill>
        <p:spPr>
          <a:xfrm>
            <a:off x="6947964" y="4530352"/>
            <a:ext cx="955621" cy="637832"/>
          </a:xfrm>
          <a:prstGeom prst="rect">
            <a:avLst/>
          </a:prstGeom>
        </p:spPr>
      </p:pic>
      <p:pic>
        <p:nvPicPr>
          <p:cNvPr id="6" name="Afbeelding 5">
            <a:extLst>
              <a:ext uri="{FF2B5EF4-FFF2-40B4-BE49-F238E27FC236}">
                <a16:creationId xmlns:a16="http://schemas.microsoft.com/office/drawing/2014/main" id="{77C572C9-94C5-47DE-A6A2-2832C7CF5CE6}"/>
              </a:ext>
            </a:extLst>
          </p:cNvPr>
          <p:cNvPicPr>
            <a:picLocks noChangeAspect="1"/>
          </p:cNvPicPr>
          <p:nvPr/>
        </p:nvPicPr>
        <p:blipFill>
          <a:blip r:embed="rId15"/>
          <a:stretch>
            <a:fillRect/>
          </a:stretch>
        </p:blipFill>
        <p:spPr>
          <a:xfrm>
            <a:off x="4324640" y="4565314"/>
            <a:ext cx="1198744" cy="674293"/>
          </a:xfrm>
          <a:prstGeom prst="rect">
            <a:avLst/>
          </a:prstGeom>
        </p:spPr>
      </p:pic>
      <p:sp>
        <p:nvSpPr>
          <p:cNvPr id="26" name="Tekstvak 25">
            <a:extLst>
              <a:ext uri="{FF2B5EF4-FFF2-40B4-BE49-F238E27FC236}">
                <a16:creationId xmlns:a16="http://schemas.microsoft.com/office/drawing/2014/main" id="{CBA3188A-C247-4013-B825-4F1557023B2C}"/>
              </a:ext>
            </a:extLst>
          </p:cNvPr>
          <p:cNvSpPr txBox="1"/>
          <p:nvPr/>
        </p:nvSpPr>
        <p:spPr>
          <a:xfrm>
            <a:off x="1708961" y="220525"/>
            <a:ext cx="7874192" cy="800219"/>
          </a:xfrm>
          <a:prstGeom prst="rect">
            <a:avLst/>
          </a:prstGeom>
          <a:noFill/>
        </p:spPr>
        <p:txBody>
          <a:bodyPr wrap="square" rtlCol="0">
            <a:spAutoFit/>
          </a:bodyPr>
          <a:lstStyle/>
          <a:p>
            <a:r>
              <a:rPr lang="nl-NL" sz="2800" b="1" dirty="0">
                <a:solidFill>
                  <a:schemeClr val="bg1"/>
                </a:solidFill>
                <a:latin typeface="Open Sans Extrabold" charset="0"/>
                <a:ea typeface="Open Sans Extrabold" charset="0"/>
                <a:cs typeface="Open Sans Extrabold" charset="0"/>
              </a:rPr>
              <a:t>CENTRUMMANAGEMENT</a:t>
            </a:r>
          </a:p>
          <a:p>
            <a:r>
              <a:rPr lang="nl-NL" dirty="0">
                <a:solidFill>
                  <a:schemeClr val="bg1"/>
                </a:solidFill>
                <a:latin typeface="Open Sans Light" charset="0"/>
                <a:ea typeface="Open Sans Light" charset="0"/>
                <a:cs typeface="Open Sans Light" charset="0"/>
              </a:rPr>
              <a:t>Wat doen we nu eigenlijk?</a:t>
            </a:r>
          </a:p>
        </p:txBody>
      </p:sp>
    </p:spTree>
    <p:extLst>
      <p:ext uri="{BB962C8B-B14F-4D97-AF65-F5344CB8AC3E}">
        <p14:creationId xmlns:p14="http://schemas.microsoft.com/office/powerpoint/2010/main" val="128843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80">
                                          <p:stCondLst>
                                            <p:cond delay="0"/>
                                          </p:stCondLst>
                                        </p:cTn>
                                        <p:tgtEl>
                                          <p:spTgt spid="10"/>
                                        </p:tgtEl>
                                      </p:cBhvr>
                                    </p:animEffect>
                                    <p:anim calcmode="lin" valueType="num">
                                      <p:cBhvr>
                                        <p:cTn id="1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7" dur="26">
                                          <p:stCondLst>
                                            <p:cond delay="650"/>
                                          </p:stCondLst>
                                        </p:cTn>
                                        <p:tgtEl>
                                          <p:spTgt spid="10"/>
                                        </p:tgtEl>
                                      </p:cBhvr>
                                      <p:to x="100000" y="60000"/>
                                    </p:animScale>
                                    <p:animScale>
                                      <p:cBhvr>
                                        <p:cTn id="18" dur="166" decel="50000">
                                          <p:stCondLst>
                                            <p:cond delay="676"/>
                                          </p:stCondLst>
                                        </p:cTn>
                                        <p:tgtEl>
                                          <p:spTgt spid="10"/>
                                        </p:tgtEl>
                                      </p:cBhvr>
                                      <p:to x="100000" y="100000"/>
                                    </p:animScale>
                                    <p:animScale>
                                      <p:cBhvr>
                                        <p:cTn id="19" dur="26">
                                          <p:stCondLst>
                                            <p:cond delay="1312"/>
                                          </p:stCondLst>
                                        </p:cTn>
                                        <p:tgtEl>
                                          <p:spTgt spid="10"/>
                                        </p:tgtEl>
                                      </p:cBhvr>
                                      <p:to x="100000" y="80000"/>
                                    </p:animScale>
                                    <p:animScale>
                                      <p:cBhvr>
                                        <p:cTn id="20" dur="166" decel="50000">
                                          <p:stCondLst>
                                            <p:cond delay="1338"/>
                                          </p:stCondLst>
                                        </p:cTn>
                                        <p:tgtEl>
                                          <p:spTgt spid="10"/>
                                        </p:tgtEl>
                                      </p:cBhvr>
                                      <p:to x="100000" y="100000"/>
                                    </p:animScale>
                                    <p:animScale>
                                      <p:cBhvr>
                                        <p:cTn id="21" dur="26">
                                          <p:stCondLst>
                                            <p:cond delay="1642"/>
                                          </p:stCondLst>
                                        </p:cTn>
                                        <p:tgtEl>
                                          <p:spTgt spid="10"/>
                                        </p:tgtEl>
                                      </p:cBhvr>
                                      <p:to x="100000" y="90000"/>
                                    </p:animScale>
                                    <p:animScale>
                                      <p:cBhvr>
                                        <p:cTn id="22" dur="166" decel="50000">
                                          <p:stCondLst>
                                            <p:cond delay="1668"/>
                                          </p:stCondLst>
                                        </p:cTn>
                                        <p:tgtEl>
                                          <p:spTgt spid="10"/>
                                        </p:tgtEl>
                                      </p:cBhvr>
                                      <p:to x="100000" y="100000"/>
                                    </p:animScale>
                                    <p:animScale>
                                      <p:cBhvr>
                                        <p:cTn id="23" dur="26">
                                          <p:stCondLst>
                                            <p:cond delay="1808"/>
                                          </p:stCondLst>
                                        </p:cTn>
                                        <p:tgtEl>
                                          <p:spTgt spid="10"/>
                                        </p:tgtEl>
                                      </p:cBhvr>
                                      <p:to x="100000" y="95000"/>
                                    </p:animScale>
                                    <p:animScale>
                                      <p:cBhvr>
                                        <p:cTn id="24" dur="166" decel="50000">
                                          <p:stCondLst>
                                            <p:cond delay="1834"/>
                                          </p:stCondLst>
                                        </p:cTn>
                                        <p:tgtEl>
                                          <p:spTgt spid="10"/>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80">
                                          <p:stCondLst>
                                            <p:cond delay="0"/>
                                          </p:stCondLst>
                                        </p:cTn>
                                        <p:tgtEl>
                                          <p:spTgt spid="14"/>
                                        </p:tgtEl>
                                      </p:cBhvr>
                                    </p:animEffect>
                                    <p:anim calcmode="lin" valueType="num">
                                      <p:cBhvr>
                                        <p:cTn id="4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9" dur="26">
                                          <p:stCondLst>
                                            <p:cond delay="650"/>
                                          </p:stCondLst>
                                        </p:cTn>
                                        <p:tgtEl>
                                          <p:spTgt spid="14"/>
                                        </p:tgtEl>
                                      </p:cBhvr>
                                      <p:to x="100000" y="60000"/>
                                    </p:animScale>
                                    <p:animScale>
                                      <p:cBhvr>
                                        <p:cTn id="50" dur="166" decel="50000">
                                          <p:stCondLst>
                                            <p:cond delay="676"/>
                                          </p:stCondLst>
                                        </p:cTn>
                                        <p:tgtEl>
                                          <p:spTgt spid="14"/>
                                        </p:tgtEl>
                                      </p:cBhvr>
                                      <p:to x="100000" y="100000"/>
                                    </p:animScale>
                                    <p:animScale>
                                      <p:cBhvr>
                                        <p:cTn id="51" dur="26">
                                          <p:stCondLst>
                                            <p:cond delay="1312"/>
                                          </p:stCondLst>
                                        </p:cTn>
                                        <p:tgtEl>
                                          <p:spTgt spid="14"/>
                                        </p:tgtEl>
                                      </p:cBhvr>
                                      <p:to x="100000" y="80000"/>
                                    </p:animScale>
                                    <p:animScale>
                                      <p:cBhvr>
                                        <p:cTn id="52" dur="166" decel="50000">
                                          <p:stCondLst>
                                            <p:cond delay="1338"/>
                                          </p:stCondLst>
                                        </p:cTn>
                                        <p:tgtEl>
                                          <p:spTgt spid="14"/>
                                        </p:tgtEl>
                                      </p:cBhvr>
                                      <p:to x="100000" y="100000"/>
                                    </p:animScale>
                                    <p:animScale>
                                      <p:cBhvr>
                                        <p:cTn id="53" dur="26">
                                          <p:stCondLst>
                                            <p:cond delay="1642"/>
                                          </p:stCondLst>
                                        </p:cTn>
                                        <p:tgtEl>
                                          <p:spTgt spid="14"/>
                                        </p:tgtEl>
                                      </p:cBhvr>
                                      <p:to x="100000" y="90000"/>
                                    </p:animScale>
                                    <p:animScale>
                                      <p:cBhvr>
                                        <p:cTn id="54" dur="166" decel="50000">
                                          <p:stCondLst>
                                            <p:cond delay="1668"/>
                                          </p:stCondLst>
                                        </p:cTn>
                                        <p:tgtEl>
                                          <p:spTgt spid="14"/>
                                        </p:tgtEl>
                                      </p:cBhvr>
                                      <p:to x="100000" y="100000"/>
                                    </p:animScale>
                                    <p:animScale>
                                      <p:cBhvr>
                                        <p:cTn id="55" dur="26">
                                          <p:stCondLst>
                                            <p:cond delay="1808"/>
                                          </p:stCondLst>
                                        </p:cTn>
                                        <p:tgtEl>
                                          <p:spTgt spid="14"/>
                                        </p:tgtEl>
                                      </p:cBhvr>
                                      <p:to x="100000" y="95000"/>
                                    </p:animScale>
                                    <p:animScale>
                                      <p:cBhvr>
                                        <p:cTn id="56" dur="166" decel="50000">
                                          <p:stCondLst>
                                            <p:cond delay="1834"/>
                                          </p:stCondLst>
                                        </p:cTn>
                                        <p:tgtEl>
                                          <p:spTgt spid="1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80">
                                          <p:stCondLst>
                                            <p:cond delay="0"/>
                                          </p:stCondLst>
                                        </p:cTn>
                                        <p:tgtEl>
                                          <p:spTgt spid="15"/>
                                        </p:tgtEl>
                                      </p:cBhvr>
                                    </p:animEffect>
                                    <p:anim calcmode="lin" valueType="num">
                                      <p:cBhvr>
                                        <p:cTn id="6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7" dur="26">
                                          <p:stCondLst>
                                            <p:cond delay="650"/>
                                          </p:stCondLst>
                                        </p:cTn>
                                        <p:tgtEl>
                                          <p:spTgt spid="15"/>
                                        </p:tgtEl>
                                      </p:cBhvr>
                                      <p:to x="100000" y="60000"/>
                                    </p:animScale>
                                    <p:animScale>
                                      <p:cBhvr>
                                        <p:cTn id="68" dur="166" decel="50000">
                                          <p:stCondLst>
                                            <p:cond delay="676"/>
                                          </p:stCondLst>
                                        </p:cTn>
                                        <p:tgtEl>
                                          <p:spTgt spid="15"/>
                                        </p:tgtEl>
                                      </p:cBhvr>
                                      <p:to x="100000" y="100000"/>
                                    </p:animScale>
                                    <p:animScale>
                                      <p:cBhvr>
                                        <p:cTn id="69" dur="26">
                                          <p:stCondLst>
                                            <p:cond delay="1312"/>
                                          </p:stCondLst>
                                        </p:cTn>
                                        <p:tgtEl>
                                          <p:spTgt spid="15"/>
                                        </p:tgtEl>
                                      </p:cBhvr>
                                      <p:to x="100000" y="80000"/>
                                    </p:animScale>
                                    <p:animScale>
                                      <p:cBhvr>
                                        <p:cTn id="70" dur="166" decel="50000">
                                          <p:stCondLst>
                                            <p:cond delay="1338"/>
                                          </p:stCondLst>
                                        </p:cTn>
                                        <p:tgtEl>
                                          <p:spTgt spid="15"/>
                                        </p:tgtEl>
                                      </p:cBhvr>
                                      <p:to x="100000" y="100000"/>
                                    </p:animScale>
                                    <p:animScale>
                                      <p:cBhvr>
                                        <p:cTn id="71" dur="26">
                                          <p:stCondLst>
                                            <p:cond delay="1642"/>
                                          </p:stCondLst>
                                        </p:cTn>
                                        <p:tgtEl>
                                          <p:spTgt spid="15"/>
                                        </p:tgtEl>
                                      </p:cBhvr>
                                      <p:to x="100000" y="90000"/>
                                    </p:animScale>
                                    <p:animScale>
                                      <p:cBhvr>
                                        <p:cTn id="72" dur="166" decel="50000">
                                          <p:stCondLst>
                                            <p:cond delay="1668"/>
                                          </p:stCondLst>
                                        </p:cTn>
                                        <p:tgtEl>
                                          <p:spTgt spid="15"/>
                                        </p:tgtEl>
                                      </p:cBhvr>
                                      <p:to x="100000" y="100000"/>
                                    </p:animScale>
                                    <p:animScale>
                                      <p:cBhvr>
                                        <p:cTn id="73" dur="26">
                                          <p:stCondLst>
                                            <p:cond delay="1808"/>
                                          </p:stCondLst>
                                        </p:cTn>
                                        <p:tgtEl>
                                          <p:spTgt spid="15"/>
                                        </p:tgtEl>
                                      </p:cBhvr>
                                      <p:to x="100000" y="95000"/>
                                    </p:animScale>
                                    <p:animScale>
                                      <p:cBhvr>
                                        <p:cTn id="74" dur="166" decel="50000">
                                          <p:stCondLst>
                                            <p:cond delay="1834"/>
                                          </p:stCondLst>
                                        </p:cTn>
                                        <p:tgtEl>
                                          <p:spTgt spid="15"/>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wipe(down)">
                                      <p:cBhvr>
                                        <p:cTn id="79" dur="580">
                                          <p:stCondLst>
                                            <p:cond delay="0"/>
                                          </p:stCondLst>
                                        </p:cTn>
                                        <p:tgtEl>
                                          <p:spTgt spid="21"/>
                                        </p:tgtEl>
                                      </p:cBhvr>
                                    </p:animEffect>
                                    <p:anim calcmode="lin" valueType="num">
                                      <p:cBhvr>
                                        <p:cTn id="8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85" dur="26">
                                          <p:stCondLst>
                                            <p:cond delay="650"/>
                                          </p:stCondLst>
                                        </p:cTn>
                                        <p:tgtEl>
                                          <p:spTgt spid="21"/>
                                        </p:tgtEl>
                                      </p:cBhvr>
                                      <p:to x="100000" y="60000"/>
                                    </p:animScale>
                                    <p:animScale>
                                      <p:cBhvr>
                                        <p:cTn id="86" dur="166" decel="50000">
                                          <p:stCondLst>
                                            <p:cond delay="676"/>
                                          </p:stCondLst>
                                        </p:cTn>
                                        <p:tgtEl>
                                          <p:spTgt spid="21"/>
                                        </p:tgtEl>
                                      </p:cBhvr>
                                      <p:to x="100000" y="100000"/>
                                    </p:animScale>
                                    <p:animScale>
                                      <p:cBhvr>
                                        <p:cTn id="87" dur="26">
                                          <p:stCondLst>
                                            <p:cond delay="1312"/>
                                          </p:stCondLst>
                                        </p:cTn>
                                        <p:tgtEl>
                                          <p:spTgt spid="21"/>
                                        </p:tgtEl>
                                      </p:cBhvr>
                                      <p:to x="100000" y="80000"/>
                                    </p:animScale>
                                    <p:animScale>
                                      <p:cBhvr>
                                        <p:cTn id="88" dur="166" decel="50000">
                                          <p:stCondLst>
                                            <p:cond delay="1338"/>
                                          </p:stCondLst>
                                        </p:cTn>
                                        <p:tgtEl>
                                          <p:spTgt spid="21"/>
                                        </p:tgtEl>
                                      </p:cBhvr>
                                      <p:to x="100000" y="100000"/>
                                    </p:animScale>
                                    <p:animScale>
                                      <p:cBhvr>
                                        <p:cTn id="89" dur="26">
                                          <p:stCondLst>
                                            <p:cond delay="1642"/>
                                          </p:stCondLst>
                                        </p:cTn>
                                        <p:tgtEl>
                                          <p:spTgt spid="21"/>
                                        </p:tgtEl>
                                      </p:cBhvr>
                                      <p:to x="100000" y="90000"/>
                                    </p:animScale>
                                    <p:animScale>
                                      <p:cBhvr>
                                        <p:cTn id="90" dur="166" decel="50000">
                                          <p:stCondLst>
                                            <p:cond delay="1668"/>
                                          </p:stCondLst>
                                        </p:cTn>
                                        <p:tgtEl>
                                          <p:spTgt spid="21"/>
                                        </p:tgtEl>
                                      </p:cBhvr>
                                      <p:to x="100000" y="100000"/>
                                    </p:animScale>
                                    <p:animScale>
                                      <p:cBhvr>
                                        <p:cTn id="91" dur="26">
                                          <p:stCondLst>
                                            <p:cond delay="1808"/>
                                          </p:stCondLst>
                                        </p:cTn>
                                        <p:tgtEl>
                                          <p:spTgt spid="21"/>
                                        </p:tgtEl>
                                      </p:cBhvr>
                                      <p:to x="100000" y="95000"/>
                                    </p:animScale>
                                    <p:animScale>
                                      <p:cBhvr>
                                        <p:cTn id="92" dur="166" decel="50000">
                                          <p:stCondLst>
                                            <p:cond delay="1834"/>
                                          </p:stCondLst>
                                        </p:cTn>
                                        <p:tgtEl>
                                          <p:spTgt spid="21"/>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wipe(down)">
                                      <p:cBhvr>
                                        <p:cTn id="97" dur="580">
                                          <p:stCondLst>
                                            <p:cond delay="0"/>
                                          </p:stCondLst>
                                        </p:cTn>
                                        <p:tgtEl>
                                          <p:spTgt spid="22"/>
                                        </p:tgtEl>
                                      </p:cBhvr>
                                    </p:animEffect>
                                    <p:anim calcmode="lin" valueType="num">
                                      <p:cBhvr>
                                        <p:cTn id="9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03" dur="26">
                                          <p:stCondLst>
                                            <p:cond delay="650"/>
                                          </p:stCondLst>
                                        </p:cTn>
                                        <p:tgtEl>
                                          <p:spTgt spid="22"/>
                                        </p:tgtEl>
                                      </p:cBhvr>
                                      <p:to x="100000" y="60000"/>
                                    </p:animScale>
                                    <p:animScale>
                                      <p:cBhvr>
                                        <p:cTn id="104" dur="166" decel="50000">
                                          <p:stCondLst>
                                            <p:cond delay="676"/>
                                          </p:stCondLst>
                                        </p:cTn>
                                        <p:tgtEl>
                                          <p:spTgt spid="22"/>
                                        </p:tgtEl>
                                      </p:cBhvr>
                                      <p:to x="100000" y="100000"/>
                                    </p:animScale>
                                    <p:animScale>
                                      <p:cBhvr>
                                        <p:cTn id="105" dur="26">
                                          <p:stCondLst>
                                            <p:cond delay="1312"/>
                                          </p:stCondLst>
                                        </p:cTn>
                                        <p:tgtEl>
                                          <p:spTgt spid="22"/>
                                        </p:tgtEl>
                                      </p:cBhvr>
                                      <p:to x="100000" y="80000"/>
                                    </p:animScale>
                                    <p:animScale>
                                      <p:cBhvr>
                                        <p:cTn id="106" dur="166" decel="50000">
                                          <p:stCondLst>
                                            <p:cond delay="1338"/>
                                          </p:stCondLst>
                                        </p:cTn>
                                        <p:tgtEl>
                                          <p:spTgt spid="22"/>
                                        </p:tgtEl>
                                      </p:cBhvr>
                                      <p:to x="100000" y="100000"/>
                                    </p:animScale>
                                    <p:animScale>
                                      <p:cBhvr>
                                        <p:cTn id="107" dur="26">
                                          <p:stCondLst>
                                            <p:cond delay="1642"/>
                                          </p:stCondLst>
                                        </p:cTn>
                                        <p:tgtEl>
                                          <p:spTgt spid="22"/>
                                        </p:tgtEl>
                                      </p:cBhvr>
                                      <p:to x="100000" y="90000"/>
                                    </p:animScale>
                                    <p:animScale>
                                      <p:cBhvr>
                                        <p:cTn id="108" dur="166" decel="50000">
                                          <p:stCondLst>
                                            <p:cond delay="1668"/>
                                          </p:stCondLst>
                                        </p:cTn>
                                        <p:tgtEl>
                                          <p:spTgt spid="22"/>
                                        </p:tgtEl>
                                      </p:cBhvr>
                                      <p:to x="100000" y="100000"/>
                                    </p:animScale>
                                    <p:animScale>
                                      <p:cBhvr>
                                        <p:cTn id="109" dur="26">
                                          <p:stCondLst>
                                            <p:cond delay="1808"/>
                                          </p:stCondLst>
                                        </p:cTn>
                                        <p:tgtEl>
                                          <p:spTgt spid="22"/>
                                        </p:tgtEl>
                                      </p:cBhvr>
                                      <p:to x="100000" y="95000"/>
                                    </p:animScale>
                                    <p:animScale>
                                      <p:cBhvr>
                                        <p:cTn id="110" dur="166" decel="50000">
                                          <p:stCondLst>
                                            <p:cond delay="1834"/>
                                          </p:stCondLst>
                                        </p:cTn>
                                        <p:tgtEl>
                                          <p:spTgt spid="22"/>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45" presetClass="entr" presetSubtype="0" fill="hold" nodeType="click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fade">
                                      <p:cBhvr>
                                        <p:cTn id="115" dur="2000"/>
                                        <p:tgtEl>
                                          <p:spTgt spid="23"/>
                                        </p:tgtEl>
                                      </p:cBhvr>
                                    </p:animEffect>
                                    <p:anim calcmode="lin" valueType="num">
                                      <p:cBhvr>
                                        <p:cTn id="116" dur="2000" fill="hold"/>
                                        <p:tgtEl>
                                          <p:spTgt spid="23"/>
                                        </p:tgtEl>
                                        <p:attrNameLst>
                                          <p:attrName>ppt_w</p:attrName>
                                        </p:attrNameLst>
                                      </p:cBhvr>
                                      <p:tavLst>
                                        <p:tav tm="0" fmla="#ppt_w*sin(2.5*pi*$)">
                                          <p:val>
                                            <p:fltVal val="0"/>
                                          </p:val>
                                        </p:tav>
                                        <p:tav tm="100000">
                                          <p:val>
                                            <p:fltVal val="1"/>
                                          </p:val>
                                        </p:tav>
                                      </p:tavLst>
                                    </p:anim>
                                    <p:anim calcmode="lin" valueType="num">
                                      <p:cBhvr>
                                        <p:cTn id="117" dur="2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118" fill="hold">
                      <p:stCondLst>
                        <p:cond delay="indefinite"/>
                      </p:stCondLst>
                      <p:childTnLst>
                        <p:par>
                          <p:cTn id="119" fill="hold">
                            <p:stCondLst>
                              <p:cond delay="0"/>
                            </p:stCondLst>
                            <p:childTnLst>
                              <p:par>
                                <p:cTn id="120" presetID="26" presetClass="entr" presetSubtype="0" fill="hold" nodeType="clickEffect">
                                  <p:stCondLst>
                                    <p:cond delay="0"/>
                                  </p:stCondLst>
                                  <p:childTnLst>
                                    <p:set>
                                      <p:cBhvr>
                                        <p:cTn id="121" dur="1" fill="hold">
                                          <p:stCondLst>
                                            <p:cond delay="0"/>
                                          </p:stCondLst>
                                        </p:cTn>
                                        <p:tgtEl>
                                          <p:spTgt spid="20"/>
                                        </p:tgtEl>
                                        <p:attrNameLst>
                                          <p:attrName>style.visibility</p:attrName>
                                        </p:attrNameLst>
                                      </p:cBhvr>
                                      <p:to>
                                        <p:strVal val="visible"/>
                                      </p:to>
                                    </p:set>
                                    <p:animEffect transition="in" filter="wipe(down)">
                                      <p:cBhvr>
                                        <p:cTn id="122" dur="580">
                                          <p:stCondLst>
                                            <p:cond delay="0"/>
                                          </p:stCondLst>
                                        </p:cTn>
                                        <p:tgtEl>
                                          <p:spTgt spid="20"/>
                                        </p:tgtEl>
                                      </p:cBhvr>
                                    </p:animEffect>
                                    <p:anim calcmode="lin" valueType="num">
                                      <p:cBhvr>
                                        <p:cTn id="123"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24"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25"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26"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7"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28" dur="26">
                                          <p:stCondLst>
                                            <p:cond delay="650"/>
                                          </p:stCondLst>
                                        </p:cTn>
                                        <p:tgtEl>
                                          <p:spTgt spid="20"/>
                                        </p:tgtEl>
                                      </p:cBhvr>
                                      <p:to x="100000" y="60000"/>
                                    </p:animScale>
                                    <p:animScale>
                                      <p:cBhvr>
                                        <p:cTn id="129" dur="166" decel="50000">
                                          <p:stCondLst>
                                            <p:cond delay="676"/>
                                          </p:stCondLst>
                                        </p:cTn>
                                        <p:tgtEl>
                                          <p:spTgt spid="20"/>
                                        </p:tgtEl>
                                      </p:cBhvr>
                                      <p:to x="100000" y="100000"/>
                                    </p:animScale>
                                    <p:animScale>
                                      <p:cBhvr>
                                        <p:cTn id="130" dur="26">
                                          <p:stCondLst>
                                            <p:cond delay="1312"/>
                                          </p:stCondLst>
                                        </p:cTn>
                                        <p:tgtEl>
                                          <p:spTgt spid="20"/>
                                        </p:tgtEl>
                                      </p:cBhvr>
                                      <p:to x="100000" y="80000"/>
                                    </p:animScale>
                                    <p:animScale>
                                      <p:cBhvr>
                                        <p:cTn id="131" dur="166" decel="50000">
                                          <p:stCondLst>
                                            <p:cond delay="1338"/>
                                          </p:stCondLst>
                                        </p:cTn>
                                        <p:tgtEl>
                                          <p:spTgt spid="20"/>
                                        </p:tgtEl>
                                      </p:cBhvr>
                                      <p:to x="100000" y="100000"/>
                                    </p:animScale>
                                    <p:animScale>
                                      <p:cBhvr>
                                        <p:cTn id="132" dur="26">
                                          <p:stCondLst>
                                            <p:cond delay="1642"/>
                                          </p:stCondLst>
                                        </p:cTn>
                                        <p:tgtEl>
                                          <p:spTgt spid="20"/>
                                        </p:tgtEl>
                                      </p:cBhvr>
                                      <p:to x="100000" y="90000"/>
                                    </p:animScale>
                                    <p:animScale>
                                      <p:cBhvr>
                                        <p:cTn id="133" dur="166" decel="50000">
                                          <p:stCondLst>
                                            <p:cond delay="1668"/>
                                          </p:stCondLst>
                                        </p:cTn>
                                        <p:tgtEl>
                                          <p:spTgt spid="20"/>
                                        </p:tgtEl>
                                      </p:cBhvr>
                                      <p:to x="100000" y="100000"/>
                                    </p:animScale>
                                    <p:animScale>
                                      <p:cBhvr>
                                        <p:cTn id="134" dur="26">
                                          <p:stCondLst>
                                            <p:cond delay="1808"/>
                                          </p:stCondLst>
                                        </p:cTn>
                                        <p:tgtEl>
                                          <p:spTgt spid="20"/>
                                        </p:tgtEl>
                                      </p:cBhvr>
                                      <p:to x="100000" y="95000"/>
                                    </p:animScale>
                                    <p:animScale>
                                      <p:cBhvr>
                                        <p:cTn id="135" dur="166" decel="50000">
                                          <p:stCondLst>
                                            <p:cond delay="1834"/>
                                          </p:stCondLst>
                                        </p:cTn>
                                        <p:tgtEl>
                                          <p:spTgt spid="20"/>
                                        </p:tgtEl>
                                      </p:cBhvr>
                                      <p:to x="100000" y="100000"/>
                                    </p:animScale>
                                  </p:childTnLst>
                                </p:cTn>
                              </p:par>
                            </p:childTnLst>
                          </p:cTn>
                        </p:par>
                      </p:childTnLst>
                    </p:cTn>
                  </p:par>
                  <p:par>
                    <p:cTn id="136" fill="hold">
                      <p:stCondLst>
                        <p:cond delay="indefinite"/>
                      </p:stCondLst>
                      <p:childTnLst>
                        <p:par>
                          <p:cTn id="137" fill="hold">
                            <p:stCondLst>
                              <p:cond delay="0"/>
                            </p:stCondLst>
                            <p:childTnLst>
                              <p:par>
                                <p:cTn id="138" presetID="26" presetClass="entr" presetSubtype="0" fill="hold" nodeType="click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wipe(down)">
                                      <p:cBhvr>
                                        <p:cTn id="140" dur="580">
                                          <p:stCondLst>
                                            <p:cond delay="0"/>
                                          </p:stCondLst>
                                        </p:cTn>
                                        <p:tgtEl>
                                          <p:spTgt spid="17"/>
                                        </p:tgtEl>
                                      </p:cBhvr>
                                    </p:animEffect>
                                    <p:anim calcmode="lin" valueType="num">
                                      <p:cBhvr>
                                        <p:cTn id="141"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42"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43"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44"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45"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46" dur="26">
                                          <p:stCondLst>
                                            <p:cond delay="650"/>
                                          </p:stCondLst>
                                        </p:cTn>
                                        <p:tgtEl>
                                          <p:spTgt spid="17"/>
                                        </p:tgtEl>
                                      </p:cBhvr>
                                      <p:to x="100000" y="60000"/>
                                    </p:animScale>
                                    <p:animScale>
                                      <p:cBhvr>
                                        <p:cTn id="147" dur="166" decel="50000">
                                          <p:stCondLst>
                                            <p:cond delay="676"/>
                                          </p:stCondLst>
                                        </p:cTn>
                                        <p:tgtEl>
                                          <p:spTgt spid="17"/>
                                        </p:tgtEl>
                                      </p:cBhvr>
                                      <p:to x="100000" y="100000"/>
                                    </p:animScale>
                                    <p:animScale>
                                      <p:cBhvr>
                                        <p:cTn id="148" dur="26">
                                          <p:stCondLst>
                                            <p:cond delay="1312"/>
                                          </p:stCondLst>
                                        </p:cTn>
                                        <p:tgtEl>
                                          <p:spTgt spid="17"/>
                                        </p:tgtEl>
                                      </p:cBhvr>
                                      <p:to x="100000" y="80000"/>
                                    </p:animScale>
                                    <p:animScale>
                                      <p:cBhvr>
                                        <p:cTn id="149" dur="166" decel="50000">
                                          <p:stCondLst>
                                            <p:cond delay="1338"/>
                                          </p:stCondLst>
                                        </p:cTn>
                                        <p:tgtEl>
                                          <p:spTgt spid="17"/>
                                        </p:tgtEl>
                                      </p:cBhvr>
                                      <p:to x="100000" y="100000"/>
                                    </p:animScale>
                                    <p:animScale>
                                      <p:cBhvr>
                                        <p:cTn id="150" dur="26">
                                          <p:stCondLst>
                                            <p:cond delay="1642"/>
                                          </p:stCondLst>
                                        </p:cTn>
                                        <p:tgtEl>
                                          <p:spTgt spid="17"/>
                                        </p:tgtEl>
                                      </p:cBhvr>
                                      <p:to x="100000" y="90000"/>
                                    </p:animScale>
                                    <p:animScale>
                                      <p:cBhvr>
                                        <p:cTn id="151" dur="166" decel="50000">
                                          <p:stCondLst>
                                            <p:cond delay="1668"/>
                                          </p:stCondLst>
                                        </p:cTn>
                                        <p:tgtEl>
                                          <p:spTgt spid="17"/>
                                        </p:tgtEl>
                                      </p:cBhvr>
                                      <p:to x="100000" y="100000"/>
                                    </p:animScale>
                                    <p:animScale>
                                      <p:cBhvr>
                                        <p:cTn id="152" dur="26">
                                          <p:stCondLst>
                                            <p:cond delay="1808"/>
                                          </p:stCondLst>
                                        </p:cTn>
                                        <p:tgtEl>
                                          <p:spTgt spid="17"/>
                                        </p:tgtEl>
                                      </p:cBhvr>
                                      <p:to x="100000" y="95000"/>
                                    </p:animScale>
                                    <p:animScale>
                                      <p:cBhvr>
                                        <p:cTn id="153" dur="166" decel="50000">
                                          <p:stCondLst>
                                            <p:cond delay="1834"/>
                                          </p:stCondLst>
                                        </p:cTn>
                                        <p:tgtEl>
                                          <p:spTgt spid="17"/>
                                        </p:tgtEl>
                                      </p:cBhvr>
                                      <p:to x="100000" y="100000"/>
                                    </p:animScale>
                                  </p:childTnLst>
                                </p:cTn>
                              </p:par>
                            </p:childTnLst>
                          </p:cTn>
                        </p:par>
                      </p:childTnLst>
                    </p:cTn>
                  </p:par>
                  <p:par>
                    <p:cTn id="154" fill="hold">
                      <p:stCondLst>
                        <p:cond delay="indefinite"/>
                      </p:stCondLst>
                      <p:childTnLst>
                        <p:par>
                          <p:cTn id="155" fill="hold">
                            <p:stCondLst>
                              <p:cond delay="0"/>
                            </p:stCondLst>
                            <p:childTnLst>
                              <p:par>
                                <p:cTn id="156" presetID="2" presetClass="entr" presetSubtype="4" fill="hold" nodeType="clickEffect">
                                  <p:stCondLst>
                                    <p:cond delay="0"/>
                                  </p:stCondLst>
                                  <p:childTnLst>
                                    <p:set>
                                      <p:cBhvr>
                                        <p:cTn id="157" dur="1" fill="hold">
                                          <p:stCondLst>
                                            <p:cond delay="0"/>
                                          </p:stCondLst>
                                        </p:cTn>
                                        <p:tgtEl>
                                          <p:spTgt spid="6"/>
                                        </p:tgtEl>
                                        <p:attrNameLst>
                                          <p:attrName>style.visibility</p:attrName>
                                        </p:attrNameLst>
                                      </p:cBhvr>
                                      <p:to>
                                        <p:strVal val="visible"/>
                                      </p:to>
                                    </p:set>
                                    <p:anim calcmode="lin" valueType="num">
                                      <p:cBhvr additive="base">
                                        <p:cTn id="158" dur="500" fill="hold"/>
                                        <p:tgtEl>
                                          <p:spTgt spid="6"/>
                                        </p:tgtEl>
                                        <p:attrNameLst>
                                          <p:attrName>ppt_x</p:attrName>
                                        </p:attrNameLst>
                                      </p:cBhvr>
                                      <p:tavLst>
                                        <p:tav tm="0">
                                          <p:val>
                                            <p:strVal val="#ppt_x"/>
                                          </p:val>
                                        </p:tav>
                                        <p:tav tm="100000">
                                          <p:val>
                                            <p:strVal val="#ppt_x"/>
                                          </p:val>
                                        </p:tav>
                                      </p:tavLst>
                                    </p:anim>
                                    <p:anim calcmode="lin" valueType="num">
                                      <p:cBhvr additive="base">
                                        <p:cTn id="15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45" presetClass="entr" presetSubtype="0" fill="hold" nodeType="clickEffect">
                                  <p:stCondLst>
                                    <p:cond delay="0"/>
                                  </p:stCondLst>
                                  <p:childTnLst>
                                    <p:set>
                                      <p:cBhvr>
                                        <p:cTn id="163" dur="1" fill="hold">
                                          <p:stCondLst>
                                            <p:cond delay="0"/>
                                          </p:stCondLst>
                                        </p:cTn>
                                        <p:tgtEl>
                                          <p:spTgt spid="19"/>
                                        </p:tgtEl>
                                        <p:attrNameLst>
                                          <p:attrName>style.visibility</p:attrName>
                                        </p:attrNameLst>
                                      </p:cBhvr>
                                      <p:to>
                                        <p:strVal val="visible"/>
                                      </p:to>
                                    </p:set>
                                    <p:animEffect transition="in" filter="fade">
                                      <p:cBhvr>
                                        <p:cTn id="164" dur="2000"/>
                                        <p:tgtEl>
                                          <p:spTgt spid="19"/>
                                        </p:tgtEl>
                                      </p:cBhvr>
                                    </p:animEffect>
                                    <p:anim calcmode="lin" valueType="num">
                                      <p:cBhvr>
                                        <p:cTn id="165" dur="2000" fill="hold"/>
                                        <p:tgtEl>
                                          <p:spTgt spid="19"/>
                                        </p:tgtEl>
                                        <p:attrNameLst>
                                          <p:attrName>ppt_w</p:attrName>
                                        </p:attrNameLst>
                                      </p:cBhvr>
                                      <p:tavLst>
                                        <p:tav tm="0" fmla="#ppt_w*sin(2.5*pi*$)">
                                          <p:val>
                                            <p:fltVal val="0"/>
                                          </p:val>
                                        </p:tav>
                                        <p:tav tm="100000">
                                          <p:val>
                                            <p:fltVal val="1"/>
                                          </p:val>
                                        </p:tav>
                                      </p:tavLst>
                                    </p:anim>
                                    <p:anim calcmode="lin" valueType="num">
                                      <p:cBhvr>
                                        <p:cTn id="166"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67" fill="hold">
                      <p:stCondLst>
                        <p:cond delay="indefinite"/>
                      </p:stCondLst>
                      <p:childTnLst>
                        <p:par>
                          <p:cTn id="168" fill="hold">
                            <p:stCondLst>
                              <p:cond delay="0"/>
                            </p:stCondLst>
                            <p:childTnLst>
                              <p:par>
                                <p:cTn id="169" presetID="26" presetClass="entr" presetSubtype="0" fill="hold" nodeType="clickEffect">
                                  <p:stCondLst>
                                    <p:cond delay="0"/>
                                  </p:stCondLst>
                                  <p:childTnLst>
                                    <p:set>
                                      <p:cBhvr>
                                        <p:cTn id="170" dur="1" fill="hold">
                                          <p:stCondLst>
                                            <p:cond delay="0"/>
                                          </p:stCondLst>
                                        </p:cTn>
                                        <p:tgtEl>
                                          <p:spTgt spid="18"/>
                                        </p:tgtEl>
                                        <p:attrNameLst>
                                          <p:attrName>style.visibility</p:attrName>
                                        </p:attrNameLst>
                                      </p:cBhvr>
                                      <p:to>
                                        <p:strVal val="visible"/>
                                      </p:to>
                                    </p:set>
                                    <p:animEffect transition="in" filter="wipe(down)">
                                      <p:cBhvr>
                                        <p:cTn id="171" dur="580">
                                          <p:stCondLst>
                                            <p:cond delay="0"/>
                                          </p:stCondLst>
                                        </p:cTn>
                                        <p:tgtEl>
                                          <p:spTgt spid="18"/>
                                        </p:tgtEl>
                                      </p:cBhvr>
                                    </p:animEffect>
                                    <p:anim calcmode="lin" valueType="num">
                                      <p:cBhvr>
                                        <p:cTn id="17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7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7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7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7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77" dur="26">
                                          <p:stCondLst>
                                            <p:cond delay="650"/>
                                          </p:stCondLst>
                                        </p:cTn>
                                        <p:tgtEl>
                                          <p:spTgt spid="18"/>
                                        </p:tgtEl>
                                      </p:cBhvr>
                                      <p:to x="100000" y="60000"/>
                                    </p:animScale>
                                    <p:animScale>
                                      <p:cBhvr>
                                        <p:cTn id="178" dur="166" decel="50000">
                                          <p:stCondLst>
                                            <p:cond delay="676"/>
                                          </p:stCondLst>
                                        </p:cTn>
                                        <p:tgtEl>
                                          <p:spTgt spid="18"/>
                                        </p:tgtEl>
                                      </p:cBhvr>
                                      <p:to x="100000" y="100000"/>
                                    </p:animScale>
                                    <p:animScale>
                                      <p:cBhvr>
                                        <p:cTn id="179" dur="26">
                                          <p:stCondLst>
                                            <p:cond delay="1312"/>
                                          </p:stCondLst>
                                        </p:cTn>
                                        <p:tgtEl>
                                          <p:spTgt spid="18"/>
                                        </p:tgtEl>
                                      </p:cBhvr>
                                      <p:to x="100000" y="80000"/>
                                    </p:animScale>
                                    <p:animScale>
                                      <p:cBhvr>
                                        <p:cTn id="180" dur="166" decel="50000">
                                          <p:stCondLst>
                                            <p:cond delay="1338"/>
                                          </p:stCondLst>
                                        </p:cTn>
                                        <p:tgtEl>
                                          <p:spTgt spid="18"/>
                                        </p:tgtEl>
                                      </p:cBhvr>
                                      <p:to x="100000" y="100000"/>
                                    </p:animScale>
                                    <p:animScale>
                                      <p:cBhvr>
                                        <p:cTn id="181" dur="26">
                                          <p:stCondLst>
                                            <p:cond delay="1642"/>
                                          </p:stCondLst>
                                        </p:cTn>
                                        <p:tgtEl>
                                          <p:spTgt spid="18"/>
                                        </p:tgtEl>
                                      </p:cBhvr>
                                      <p:to x="100000" y="90000"/>
                                    </p:animScale>
                                    <p:animScale>
                                      <p:cBhvr>
                                        <p:cTn id="182" dur="166" decel="50000">
                                          <p:stCondLst>
                                            <p:cond delay="1668"/>
                                          </p:stCondLst>
                                        </p:cTn>
                                        <p:tgtEl>
                                          <p:spTgt spid="18"/>
                                        </p:tgtEl>
                                      </p:cBhvr>
                                      <p:to x="100000" y="100000"/>
                                    </p:animScale>
                                    <p:animScale>
                                      <p:cBhvr>
                                        <p:cTn id="183" dur="26">
                                          <p:stCondLst>
                                            <p:cond delay="1808"/>
                                          </p:stCondLst>
                                        </p:cTn>
                                        <p:tgtEl>
                                          <p:spTgt spid="18"/>
                                        </p:tgtEl>
                                      </p:cBhvr>
                                      <p:to x="100000" y="95000"/>
                                    </p:animScale>
                                    <p:animScale>
                                      <p:cBhvr>
                                        <p:cTn id="184" dur="166" decel="50000">
                                          <p:stCondLst>
                                            <p:cond delay="1834"/>
                                          </p:stCondLst>
                                        </p:cTn>
                                        <p:tgtEl>
                                          <p:spTgt spid="18"/>
                                        </p:tgtEl>
                                      </p:cBhvr>
                                      <p:to x="100000" y="100000"/>
                                    </p:animScale>
                                  </p:childTnLst>
                                </p:cTn>
                              </p:par>
                            </p:childTnLst>
                          </p:cTn>
                        </p:par>
                      </p:childTnLst>
                    </p:cTn>
                  </p:par>
                  <p:par>
                    <p:cTn id="185" fill="hold">
                      <p:stCondLst>
                        <p:cond delay="indefinite"/>
                      </p:stCondLst>
                      <p:childTnLst>
                        <p:par>
                          <p:cTn id="186" fill="hold">
                            <p:stCondLst>
                              <p:cond delay="0"/>
                            </p:stCondLst>
                            <p:childTnLst>
                              <p:par>
                                <p:cTn id="187" presetID="53" presetClass="entr" presetSubtype="16" fill="hold" nodeType="clickEffect">
                                  <p:stCondLst>
                                    <p:cond delay="0"/>
                                  </p:stCondLst>
                                  <p:childTnLst>
                                    <p:set>
                                      <p:cBhvr>
                                        <p:cTn id="188" dur="1" fill="hold">
                                          <p:stCondLst>
                                            <p:cond delay="0"/>
                                          </p:stCondLst>
                                        </p:cTn>
                                        <p:tgtEl>
                                          <p:spTgt spid="4"/>
                                        </p:tgtEl>
                                        <p:attrNameLst>
                                          <p:attrName>style.visibility</p:attrName>
                                        </p:attrNameLst>
                                      </p:cBhvr>
                                      <p:to>
                                        <p:strVal val="visible"/>
                                      </p:to>
                                    </p:set>
                                    <p:anim calcmode="lin" valueType="num">
                                      <p:cBhvr>
                                        <p:cTn id="189" dur="500" fill="hold"/>
                                        <p:tgtEl>
                                          <p:spTgt spid="4"/>
                                        </p:tgtEl>
                                        <p:attrNameLst>
                                          <p:attrName>ppt_w</p:attrName>
                                        </p:attrNameLst>
                                      </p:cBhvr>
                                      <p:tavLst>
                                        <p:tav tm="0">
                                          <p:val>
                                            <p:fltVal val="0"/>
                                          </p:val>
                                        </p:tav>
                                        <p:tav tm="100000">
                                          <p:val>
                                            <p:strVal val="#ppt_w"/>
                                          </p:val>
                                        </p:tav>
                                      </p:tavLst>
                                    </p:anim>
                                    <p:anim calcmode="lin" valueType="num">
                                      <p:cBhvr>
                                        <p:cTn id="190" dur="500" fill="hold"/>
                                        <p:tgtEl>
                                          <p:spTgt spid="4"/>
                                        </p:tgtEl>
                                        <p:attrNameLst>
                                          <p:attrName>ppt_h</p:attrName>
                                        </p:attrNameLst>
                                      </p:cBhvr>
                                      <p:tavLst>
                                        <p:tav tm="0">
                                          <p:val>
                                            <p:fltVal val="0"/>
                                          </p:val>
                                        </p:tav>
                                        <p:tav tm="100000">
                                          <p:val>
                                            <p:strVal val="#ppt_h"/>
                                          </p:val>
                                        </p:tav>
                                      </p:tavLst>
                                    </p:anim>
                                    <p:animEffect transition="in" filter="fade">
                                      <p:cBhvr>
                                        <p:cTn id="19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
            <a:ext cx="12192000" cy="1324154"/>
          </a:xfrm>
          <a:prstGeom prst="rect">
            <a:avLst/>
          </a:prstGeom>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2830" y="367711"/>
            <a:ext cx="2274449" cy="654090"/>
          </a:xfrm>
          <a:prstGeom prst="rect">
            <a:avLst/>
          </a:prstGeom>
        </p:spPr>
      </p:pic>
      <p:sp>
        <p:nvSpPr>
          <p:cNvPr id="7" name="Tekstvak 6"/>
          <p:cNvSpPr txBox="1"/>
          <p:nvPr/>
        </p:nvSpPr>
        <p:spPr>
          <a:xfrm>
            <a:off x="133969" y="14103"/>
            <a:ext cx="1574992" cy="1200329"/>
          </a:xfrm>
          <a:prstGeom prst="rect">
            <a:avLst/>
          </a:prstGeom>
          <a:noFill/>
        </p:spPr>
        <p:txBody>
          <a:bodyPr wrap="square" rtlCol="0">
            <a:spAutoFit/>
          </a:bodyPr>
          <a:lstStyle/>
          <a:p>
            <a:pPr algn="r"/>
            <a:r>
              <a:rPr lang="nl-NL" sz="7200" b="1" dirty="0">
                <a:solidFill>
                  <a:schemeClr val="bg1"/>
                </a:solidFill>
                <a:latin typeface="Open Sans" charset="0"/>
                <a:ea typeface="Open Sans" charset="0"/>
                <a:cs typeface="Open Sans" charset="0"/>
              </a:rPr>
              <a:t>2</a:t>
            </a:r>
          </a:p>
        </p:txBody>
      </p:sp>
      <p:pic>
        <p:nvPicPr>
          <p:cNvPr id="14" name="Afbeelding 13">
            <a:extLst>
              <a:ext uri="{FF2B5EF4-FFF2-40B4-BE49-F238E27FC236}">
                <a16:creationId xmlns:a16="http://schemas.microsoft.com/office/drawing/2014/main" id="{044E24B0-3638-45D5-802C-359D94B09B30}"/>
              </a:ext>
            </a:extLst>
          </p:cNvPr>
          <p:cNvPicPr>
            <a:picLocks noChangeAspect="1"/>
          </p:cNvPicPr>
          <p:nvPr/>
        </p:nvPicPr>
        <p:blipFill>
          <a:blip r:embed="rId5"/>
          <a:stretch>
            <a:fillRect/>
          </a:stretch>
        </p:blipFill>
        <p:spPr>
          <a:xfrm>
            <a:off x="462898" y="1671939"/>
            <a:ext cx="2776271" cy="1757061"/>
          </a:xfrm>
          <a:prstGeom prst="rect">
            <a:avLst/>
          </a:prstGeom>
        </p:spPr>
      </p:pic>
      <p:pic>
        <p:nvPicPr>
          <p:cNvPr id="15" name="Afbeelding 14">
            <a:extLst>
              <a:ext uri="{FF2B5EF4-FFF2-40B4-BE49-F238E27FC236}">
                <a16:creationId xmlns:a16="http://schemas.microsoft.com/office/drawing/2014/main" id="{9B4CA51C-5138-4AC8-8F5A-718E9F03CD2A}"/>
              </a:ext>
            </a:extLst>
          </p:cNvPr>
          <p:cNvPicPr>
            <a:picLocks noChangeAspect="1"/>
          </p:cNvPicPr>
          <p:nvPr/>
        </p:nvPicPr>
        <p:blipFill>
          <a:blip r:embed="rId6"/>
          <a:stretch>
            <a:fillRect/>
          </a:stretch>
        </p:blipFill>
        <p:spPr>
          <a:xfrm>
            <a:off x="710269" y="3653659"/>
            <a:ext cx="2227848" cy="1248801"/>
          </a:xfrm>
          <a:prstGeom prst="rect">
            <a:avLst/>
          </a:prstGeom>
        </p:spPr>
      </p:pic>
      <p:pic>
        <p:nvPicPr>
          <p:cNvPr id="17" name="Afbeelding 16">
            <a:extLst>
              <a:ext uri="{FF2B5EF4-FFF2-40B4-BE49-F238E27FC236}">
                <a16:creationId xmlns:a16="http://schemas.microsoft.com/office/drawing/2014/main" id="{7A1CC422-0856-4175-934C-A4952394488C}"/>
              </a:ext>
            </a:extLst>
          </p:cNvPr>
          <p:cNvPicPr>
            <a:picLocks noChangeAspect="1"/>
          </p:cNvPicPr>
          <p:nvPr/>
        </p:nvPicPr>
        <p:blipFill>
          <a:blip r:embed="rId7"/>
          <a:stretch>
            <a:fillRect/>
          </a:stretch>
        </p:blipFill>
        <p:spPr>
          <a:xfrm>
            <a:off x="3427424" y="2385980"/>
            <a:ext cx="3043879" cy="2290691"/>
          </a:xfrm>
          <a:prstGeom prst="rect">
            <a:avLst/>
          </a:prstGeom>
        </p:spPr>
      </p:pic>
      <p:pic>
        <p:nvPicPr>
          <p:cNvPr id="18" name="Afbeelding 17">
            <a:extLst>
              <a:ext uri="{FF2B5EF4-FFF2-40B4-BE49-F238E27FC236}">
                <a16:creationId xmlns:a16="http://schemas.microsoft.com/office/drawing/2014/main" id="{A916BA83-0B94-4D65-A2C0-BB44F9F24F7A}"/>
              </a:ext>
            </a:extLst>
          </p:cNvPr>
          <p:cNvPicPr>
            <a:picLocks noChangeAspect="1"/>
          </p:cNvPicPr>
          <p:nvPr/>
        </p:nvPicPr>
        <p:blipFill>
          <a:blip r:embed="rId8"/>
          <a:stretch>
            <a:fillRect/>
          </a:stretch>
        </p:blipFill>
        <p:spPr>
          <a:xfrm>
            <a:off x="3943669" y="1439517"/>
            <a:ext cx="1149740" cy="557029"/>
          </a:xfrm>
          <a:prstGeom prst="rect">
            <a:avLst/>
          </a:prstGeom>
        </p:spPr>
      </p:pic>
      <p:pic>
        <p:nvPicPr>
          <p:cNvPr id="19" name="Afbeelding 18">
            <a:extLst>
              <a:ext uri="{FF2B5EF4-FFF2-40B4-BE49-F238E27FC236}">
                <a16:creationId xmlns:a16="http://schemas.microsoft.com/office/drawing/2014/main" id="{CF586411-D110-44A8-889A-754A3FBFDCAE}"/>
              </a:ext>
            </a:extLst>
          </p:cNvPr>
          <p:cNvPicPr>
            <a:picLocks noChangeAspect="1"/>
          </p:cNvPicPr>
          <p:nvPr/>
        </p:nvPicPr>
        <p:blipFill>
          <a:blip r:embed="rId9"/>
          <a:stretch>
            <a:fillRect/>
          </a:stretch>
        </p:blipFill>
        <p:spPr>
          <a:xfrm>
            <a:off x="3563943" y="4861854"/>
            <a:ext cx="1399158" cy="890564"/>
          </a:xfrm>
          <a:prstGeom prst="rect">
            <a:avLst/>
          </a:prstGeom>
        </p:spPr>
      </p:pic>
      <p:pic>
        <p:nvPicPr>
          <p:cNvPr id="20" name="Afbeelding 19">
            <a:extLst>
              <a:ext uri="{FF2B5EF4-FFF2-40B4-BE49-F238E27FC236}">
                <a16:creationId xmlns:a16="http://schemas.microsoft.com/office/drawing/2014/main" id="{E0C6939A-462A-49BA-A8B4-1EB57735B8DB}"/>
              </a:ext>
            </a:extLst>
          </p:cNvPr>
          <p:cNvPicPr>
            <a:picLocks noChangeAspect="1"/>
          </p:cNvPicPr>
          <p:nvPr/>
        </p:nvPicPr>
        <p:blipFill>
          <a:blip r:embed="rId10"/>
          <a:stretch>
            <a:fillRect/>
          </a:stretch>
        </p:blipFill>
        <p:spPr>
          <a:xfrm>
            <a:off x="3465859" y="2004600"/>
            <a:ext cx="955620" cy="955620"/>
          </a:xfrm>
          <a:prstGeom prst="rect">
            <a:avLst/>
          </a:prstGeom>
        </p:spPr>
      </p:pic>
      <p:pic>
        <p:nvPicPr>
          <p:cNvPr id="21" name="Afbeelding 20">
            <a:extLst>
              <a:ext uri="{FF2B5EF4-FFF2-40B4-BE49-F238E27FC236}">
                <a16:creationId xmlns:a16="http://schemas.microsoft.com/office/drawing/2014/main" id="{35D4BB60-AD25-452C-9148-7975AC7E8251}"/>
              </a:ext>
            </a:extLst>
          </p:cNvPr>
          <p:cNvPicPr>
            <a:picLocks noChangeAspect="1"/>
          </p:cNvPicPr>
          <p:nvPr/>
        </p:nvPicPr>
        <p:blipFill>
          <a:blip r:embed="rId11"/>
          <a:stretch>
            <a:fillRect/>
          </a:stretch>
        </p:blipFill>
        <p:spPr>
          <a:xfrm>
            <a:off x="630807" y="5017535"/>
            <a:ext cx="1946853" cy="1309701"/>
          </a:xfrm>
          <a:prstGeom prst="rect">
            <a:avLst/>
          </a:prstGeom>
        </p:spPr>
      </p:pic>
      <p:pic>
        <p:nvPicPr>
          <p:cNvPr id="22" name="Afbeelding 21">
            <a:extLst>
              <a:ext uri="{FF2B5EF4-FFF2-40B4-BE49-F238E27FC236}">
                <a16:creationId xmlns:a16="http://schemas.microsoft.com/office/drawing/2014/main" id="{9A4B873D-646C-4F38-8E0B-F0DF00E9F474}"/>
              </a:ext>
            </a:extLst>
          </p:cNvPr>
          <p:cNvPicPr>
            <a:picLocks noChangeAspect="1"/>
          </p:cNvPicPr>
          <p:nvPr/>
        </p:nvPicPr>
        <p:blipFill>
          <a:blip r:embed="rId12"/>
          <a:stretch>
            <a:fillRect/>
          </a:stretch>
        </p:blipFill>
        <p:spPr>
          <a:xfrm>
            <a:off x="2370721" y="4325456"/>
            <a:ext cx="1803138" cy="1154008"/>
          </a:xfrm>
          <a:prstGeom prst="rect">
            <a:avLst/>
          </a:prstGeom>
        </p:spPr>
      </p:pic>
      <p:pic>
        <p:nvPicPr>
          <p:cNvPr id="23" name="Afbeelding 22">
            <a:extLst>
              <a:ext uri="{FF2B5EF4-FFF2-40B4-BE49-F238E27FC236}">
                <a16:creationId xmlns:a16="http://schemas.microsoft.com/office/drawing/2014/main" id="{CC4D14D9-4576-423E-A73D-9504AEFE3F94}"/>
              </a:ext>
            </a:extLst>
          </p:cNvPr>
          <p:cNvPicPr>
            <a:picLocks noChangeAspect="1"/>
          </p:cNvPicPr>
          <p:nvPr/>
        </p:nvPicPr>
        <p:blipFill>
          <a:blip r:embed="rId13"/>
          <a:stretch>
            <a:fillRect/>
          </a:stretch>
        </p:blipFill>
        <p:spPr>
          <a:xfrm>
            <a:off x="2602644" y="5936104"/>
            <a:ext cx="1341025" cy="782264"/>
          </a:xfrm>
          <a:prstGeom prst="rect">
            <a:avLst/>
          </a:prstGeom>
        </p:spPr>
      </p:pic>
      <p:pic>
        <p:nvPicPr>
          <p:cNvPr id="4" name="Afbeelding 3">
            <a:extLst>
              <a:ext uri="{FF2B5EF4-FFF2-40B4-BE49-F238E27FC236}">
                <a16:creationId xmlns:a16="http://schemas.microsoft.com/office/drawing/2014/main" id="{A54FE29D-5F93-48E6-98CD-0F65DDC6B778}"/>
              </a:ext>
            </a:extLst>
          </p:cNvPr>
          <p:cNvPicPr>
            <a:picLocks noChangeAspect="1"/>
          </p:cNvPicPr>
          <p:nvPr/>
        </p:nvPicPr>
        <p:blipFill>
          <a:blip r:embed="rId14"/>
          <a:stretch>
            <a:fillRect/>
          </a:stretch>
        </p:blipFill>
        <p:spPr>
          <a:xfrm>
            <a:off x="2316669" y="5275623"/>
            <a:ext cx="955621" cy="637832"/>
          </a:xfrm>
          <a:prstGeom prst="rect">
            <a:avLst/>
          </a:prstGeom>
        </p:spPr>
      </p:pic>
      <p:pic>
        <p:nvPicPr>
          <p:cNvPr id="6" name="Afbeelding 5">
            <a:extLst>
              <a:ext uri="{FF2B5EF4-FFF2-40B4-BE49-F238E27FC236}">
                <a16:creationId xmlns:a16="http://schemas.microsoft.com/office/drawing/2014/main" id="{77C572C9-94C5-47DE-A6A2-2832C7CF5CE6}"/>
              </a:ext>
            </a:extLst>
          </p:cNvPr>
          <p:cNvPicPr>
            <a:picLocks noChangeAspect="1"/>
          </p:cNvPicPr>
          <p:nvPr/>
        </p:nvPicPr>
        <p:blipFill>
          <a:blip r:embed="rId15"/>
          <a:stretch>
            <a:fillRect/>
          </a:stretch>
        </p:blipFill>
        <p:spPr>
          <a:xfrm>
            <a:off x="2567905" y="3201437"/>
            <a:ext cx="1198744" cy="674293"/>
          </a:xfrm>
          <a:prstGeom prst="rect">
            <a:avLst/>
          </a:prstGeom>
        </p:spPr>
      </p:pic>
      <p:sp>
        <p:nvSpPr>
          <p:cNvPr id="3" name="Tekstvak 2">
            <a:extLst>
              <a:ext uri="{FF2B5EF4-FFF2-40B4-BE49-F238E27FC236}">
                <a16:creationId xmlns:a16="http://schemas.microsoft.com/office/drawing/2014/main" id="{1DE2EA7F-1DD0-402B-989B-3D3C8E04ADD8}"/>
              </a:ext>
            </a:extLst>
          </p:cNvPr>
          <p:cNvSpPr txBox="1"/>
          <p:nvPr/>
        </p:nvSpPr>
        <p:spPr>
          <a:xfrm>
            <a:off x="7612361" y="2078427"/>
            <a:ext cx="529312" cy="923330"/>
          </a:xfrm>
          <a:prstGeom prst="rect">
            <a:avLst/>
          </a:prstGeom>
          <a:noFill/>
        </p:spPr>
        <p:txBody>
          <a:bodyPr wrap="none" rtlCol="0">
            <a:spAutoFit/>
          </a:bodyPr>
          <a:lstStyle/>
          <a:p>
            <a:r>
              <a:rPr lang="nl-NL" sz="5400" b="1" dirty="0">
                <a:solidFill>
                  <a:srgbClr val="00537D"/>
                </a:solidFill>
              </a:rPr>
              <a:t>=</a:t>
            </a:r>
          </a:p>
        </p:txBody>
      </p:sp>
      <p:sp>
        <p:nvSpPr>
          <p:cNvPr id="5" name="Tekstvak 4">
            <a:extLst>
              <a:ext uri="{FF2B5EF4-FFF2-40B4-BE49-F238E27FC236}">
                <a16:creationId xmlns:a16="http://schemas.microsoft.com/office/drawing/2014/main" id="{B816823D-59C7-4965-A432-CEBD3B190DCE}"/>
              </a:ext>
            </a:extLst>
          </p:cNvPr>
          <p:cNvSpPr txBox="1"/>
          <p:nvPr/>
        </p:nvSpPr>
        <p:spPr>
          <a:xfrm>
            <a:off x="8446860" y="2078427"/>
            <a:ext cx="1489510" cy="923330"/>
          </a:xfrm>
          <a:prstGeom prst="rect">
            <a:avLst/>
          </a:prstGeom>
          <a:noFill/>
        </p:spPr>
        <p:txBody>
          <a:bodyPr wrap="none" rtlCol="0">
            <a:spAutoFit/>
          </a:bodyPr>
          <a:lstStyle/>
          <a:p>
            <a:r>
              <a:rPr lang="nl-NL" sz="5400" b="1" dirty="0">
                <a:solidFill>
                  <a:srgbClr val="00537D"/>
                </a:solidFill>
              </a:rPr>
              <a:t>WAT</a:t>
            </a:r>
          </a:p>
        </p:txBody>
      </p:sp>
      <p:sp>
        <p:nvSpPr>
          <p:cNvPr id="16" name="Tekstvak 15">
            <a:extLst>
              <a:ext uri="{FF2B5EF4-FFF2-40B4-BE49-F238E27FC236}">
                <a16:creationId xmlns:a16="http://schemas.microsoft.com/office/drawing/2014/main" id="{817E6089-D7BC-4282-B7DE-04450359FCB7}"/>
              </a:ext>
            </a:extLst>
          </p:cNvPr>
          <p:cNvSpPr txBox="1"/>
          <p:nvPr/>
        </p:nvSpPr>
        <p:spPr>
          <a:xfrm>
            <a:off x="6804684" y="3602181"/>
            <a:ext cx="4716291" cy="1446550"/>
          </a:xfrm>
          <a:prstGeom prst="rect">
            <a:avLst/>
          </a:prstGeom>
          <a:noFill/>
        </p:spPr>
        <p:txBody>
          <a:bodyPr wrap="none" rtlCol="0">
            <a:spAutoFit/>
          </a:bodyPr>
          <a:lstStyle/>
          <a:p>
            <a:r>
              <a:rPr lang="nl-NL" sz="8800" b="1" dirty="0">
                <a:solidFill>
                  <a:srgbClr val="EE7164"/>
                </a:solidFill>
              </a:rPr>
              <a:t>Waarom?</a:t>
            </a:r>
          </a:p>
        </p:txBody>
      </p:sp>
      <p:sp>
        <p:nvSpPr>
          <p:cNvPr id="24" name="Tekstvak 23">
            <a:extLst>
              <a:ext uri="{FF2B5EF4-FFF2-40B4-BE49-F238E27FC236}">
                <a16:creationId xmlns:a16="http://schemas.microsoft.com/office/drawing/2014/main" id="{DBD00DC0-CF6D-492D-A422-D514BB35C11A}"/>
              </a:ext>
            </a:extLst>
          </p:cNvPr>
          <p:cNvSpPr txBox="1"/>
          <p:nvPr/>
        </p:nvSpPr>
        <p:spPr>
          <a:xfrm>
            <a:off x="1708961" y="220525"/>
            <a:ext cx="7874192" cy="800219"/>
          </a:xfrm>
          <a:prstGeom prst="rect">
            <a:avLst/>
          </a:prstGeom>
          <a:noFill/>
        </p:spPr>
        <p:txBody>
          <a:bodyPr wrap="square" rtlCol="0">
            <a:spAutoFit/>
          </a:bodyPr>
          <a:lstStyle/>
          <a:p>
            <a:r>
              <a:rPr lang="nl-NL" sz="2800" b="1" dirty="0">
                <a:solidFill>
                  <a:schemeClr val="bg1"/>
                </a:solidFill>
                <a:latin typeface="Open Sans Extrabold" charset="0"/>
                <a:ea typeface="Open Sans Extrabold" charset="0"/>
                <a:cs typeface="Open Sans Extrabold" charset="0"/>
              </a:rPr>
              <a:t>CENTRUMMANAGEMENT</a:t>
            </a:r>
          </a:p>
          <a:p>
            <a:r>
              <a:rPr lang="nl-NL" dirty="0">
                <a:solidFill>
                  <a:schemeClr val="bg1"/>
                </a:solidFill>
                <a:latin typeface="Open Sans Light" charset="0"/>
                <a:ea typeface="Open Sans Light" charset="0"/>
                <a:cs typeface="Open Sans Light" charset="0"/>
              </a:rPr>
              <a:t>Wat doen we nu eigenlijk?</a:t>
            </a:r>
          </a:p>
        </p:txBody>
      </p:sp>
    </p:spTree>
    <p:extLst>
      <p:ext uri="{BB962C8B-B14F-4D97-AF65-F5344CB8AC3E}">
        <p14:creationId xmlns:p14="http://schemas.microsoft.com/office/powerpoint/2010/main" val="336334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1+#ppt_w/2"/>
                                          </p:val>
                                        </p:tav>
                                        <p:tav tm="100000">
                                          <p:val>
                                            <p:strVal val="#ppt_x"/>
                                          </p:val>
                                        </p:tav>
                                      </p:tavLst>
                                    </p:anim>
                                    <p:anim calcmode="lin" valueType="num">
                                      <p:cBhvr additive="base">
                                        <p:cTn id="50" dur="500" fill="hold"/>
                                        <p:tgtEl>
                                          <p:spTgt spid="3"/>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fill="hold"/>
                                        <p:tgtEl>
                                          <p:spTgt spid="5"/>
                                        </p:tgtEl>
                                        <p:attrNameLst>
                                          <p:attrName>ppt_x</p:attrName>
                                        </p:attrNameLst>
                                      </p:cBhvr>
                                      <p:tavLst>
                                        <p:tav tm="0">
                                          <p:val>
                                            <p:strVal val="1+#ppt_w/2"/>
                                          </p:val>
                                        </p:tav>
                                        <p:tav tm="100000">
                                          <p:val>
                                            <p:strVal val="#ppt_x"/>
                                          </p:val>
                                        </p:tav>
                                      </p:tavLst>
                                    </p:anim>
                                    <p:anim calcmode="lin" valueType="num">
                                      <p:cBhvr additive="base">
                                        <p:cTn id="5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5"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2000"/>
                                        <p:tgtEl>
                                          <p:spTgt spid="16"/>
                                        </p:tgtEl>
                                      </p:cBhvr>
                                    </p:animEffect>
                                    <p:anim calcmode="lin" valueType="num">
                                      <p:cBhvr>
                                        <p:cTn id="60" dur="2000" fill="hold"/>
                                        <p:tgtEl>
                                          <p:spTgt spid="16"/>
                                        </p:tgtEl>
                                        <p:attrNameLst>
                                          <p:attrName>ppt_w</p:attrName>
                                        </p:attrNameLst>
                                      </p:cBhvr>
                                      <p:tavLst>
                                        <p:tav tm="0" fmla="#ppt_w*sin(2.5*pi*$)">
                                          <p:val>
                                            <p:fltVal val="0"/>
                                          </p:val>
                                        </p:tav>
                                        <p:tav tm="100000">
                                          <p:val>
                                            <p:fltVal val="1"/>
                                          </p:val>
                                        </p:tav>
                                      </p:tavLst>
                                    </p:anim>
                                    <p:anim calcmode="lin" valueType="num">
                                      <p:cBhvr>
                                        <p:cTn id="61" dur="2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4030" cy="6858000"/>
          </a:xfrm>
          <a:prstGeom prst="rect">
            <a:avLst/>
          </a:prstGeom>
        </p:spPr>
      </p:pic>
      <p:sp>
        <p:nvSpPr>
          <p:cNvPr id="7" name="Tekstvak 6"/>
          <p:cNvSpPr txBox="1"/>
          <p:nvPr/>
        </p:nvSpPr>
        <p:spPr>
          <a:xfrm>
            <a:off x="1708961" y="393340"/>
            <a:ext cx="7874192" cy="707886"/>
          </a:xfrm>
          <a:prstGeom prst="rect">
            <a:avLst/>
          </a:prstGeom>
          <a:noFill/>
        </p:spPr>
        <p:txBody>
          <a:bodyPr wrap="square" rtlCol="0">
            <a:spAutoFit/>
          </a:bodyPr>
          <a:lstStyle/>
          <a:p>
            <a:r>
              <a:rPr lang="nl-NL" sz="4000" b="1" dirty="0" err="1">
                <a:solidFill>
                  <a:schemeClr val="bg1"/>
                </a:solidFill>
                <a:latin typeface="Open Sans Extrabold" charset="0"/>
                <a:ea typeface="Open Sans Extrabold" charset="0"/>
                <a:cs typeface="Open Sans Extrabold" charset="0"/>
              </a:rPr>
              <a:t>Wrap</a:t>
            </a:r>
            <a:r>
              <a:rPr lang="nl-NL" sz="4000" b="1" dirty="0">
                <a:solidFill>
                  <a:schemeClr val="bg1"/>
                </a:solidFill>
                <a:latin typeface="Open Sans Extrabold" charset="0"/>
                <a:ea typeface="Open Sans Extrabold" charset="0"/>
                <a:cs typeface="Open Sans Extrabold" charset="0"/>
              </a:rPr>
              <a:t> up:</a:t>
            </a:r>
          </a:p>
        </p:txBody>
      </p:sp>
      <p:sp>
        <p:nvSpPr>
          <p:cNvPr id="2" name="Tekstvak 1"/>
          <p:cNvSpPr txBox="1"/>
          <p:nvPr/>
        </p:nvSpPr>
        <p:spPr>
          <a:xfrm>
            <a:off x="1349188" y="1170903"/>
            <a:ext cx="9493623" cy="5293757"/>
          </a:xfrm>
          <a:prstGeom prst="rect">
            <a:avLst/>
          </a:prstGeom>
          <a:noFill/>
        </p:spPr>
        <p:txBody>
          <a:bodyPr wrap="square" rtlCol="0">
            <a:spAutoFit/>
          </a:bodyPr>
          <a:lstStyle/>
          <a:p>
            <a:r>
              <a:rPr lang="nl-NL" sz="2000" b="1" dirty="0">
                <a:solidFill>
                  <a:schemeClr val="bg1"/>
                </a:solidFill>
              </a:rPr>
              <a:t> 1.  Het management van een centrum bevat een symbiose tussen:</a:t>
            </a:r>
          </a:p>
          <a:p>
            <a:pPr marL="742950" lvl="1" indent="-285750">
              <a:buFont typeface="Arial" panose="020B0604020202020204" pitchFamily="34" charset="0"/>
              <a:buChar char="•"/>
            </a:pPr>
            <a:r>
              <a:rPr lang="nl-NL" sz="2000" b="1" dirty="0">
                <a:solidFill>
                  <a:schemeClr val="bg1"/>
                </a:solidFill>
              </a:rPr>
              <a:t>Hoe het gebied er uit ziet </a:t>
            </a:r>
          </a:p>
          <a:p>
            <a:pPr marL="742950" lvl="1" indent="-285750">
              <a:buFont typeface="Arial" panose="020B0604020202020204" pitchFamily="34" charset="0"/>
              <a:buChar char="•"/>
            </a:pPr>
            <a:r>
              <a:rPr lang="nl-NL" sz="2000" b="1" dirty="0">
                <a:solidFill>
                  <a:schemeClr val="bg1"/>
                </a:solidFill>
              </a:rPr>
              <a:t>welke groepen er wel of niet komen</a:t>
            </a:r>
          </a:p>
          <a:p>
            <a:pPr marL="742950" lvl="1" indent="-285750">
              <a:buFont typeface="Arial" panose="020B0604020202020204" pitchFamily="34" charset="0"/>
              <a:buChar char="•"/>
            </a:pPr>
            <a:r>
              <a:rPr lang="nl-NL" sz="2000" b="1" dirty="0">
                <a:solidFill>
                  <a:schemeClr val="bg1"/>
                </a:solidFill>
              </a:rPr>
              <a:t>En wat er te doen is</a:t>
            </a:r>
          </a:p>
          <a:p>
            <a:endParaRPr lang="nl-NL" sz="2000" b="1" dirty="0">
              <a:solidFill>
                <a:schemeClr val="bg1"/>
              </a:solidFill>
            </a:endParaRPr>
          </a:p>
          <a:p>
            <a:r>
              <a:rPr lang="nl-NL" sz="2000" b="1" dirty="0">
                <a:solidFill>
                  <a:schemeClr val="bg1"/>
                </a:solidFill>
              </a:rPr>
              <a:t>2.  Centrummanagement bevindt zich midden in het spanningsveld tussen </a:t>
            </a:r>
          </a:p>
          <a:p>
            <a:r>
              <a:rPr lang="nl-NL" sz="2000" b="1" dirty="0">
                <a:solidFill>
                  <a:schemeClr val="bg1"/>
                </a:solidFill>
              </a:rPr>
              <a:t>       burgers, ondernemers en overheid</a:t>
            </a:r>
          </a:p>
          <a:p>
            <a:endParaRPr lang="nl-NL" sz="2000" b="1" dirty="0">
              <a:solidFill>
                <a:schemeClr val="bg1"/>
              </a:solidFill>
            </a:endParaRPr>
          </a:p>
          <a:p>
            <a:pPr marL="457200" indent="-457200">
              <a:buAutoNum type="arabicPeriod" startAt="3"/>
            </a:pPr>
            <a:r>
              <a:rPr lang="nl-NL" sz="2000" b="1" dirty="0">
                <a:solidFill>
                  <a:schemeClr val="bg1"/>
                </a:solidFill>
              </a:rPr>
              <a:t>Overheid, ondernemers en burgers proberen invloed uit te oefenen doormiddel van</a:t>
            </a:r>
          </a:p>
          <a:p>
            <a:r>
              <a:rPr lang="nl-NL" sz="2000" b="1" dirty="0">
                <a:solidFill>
                  <a:schemeClr val="bg1"/>
                </a:solidFill>
              </a:rPr>
              <a:t>      specifieke data</a:t>
            </a:r>
          </a:p>
          <a:p>
            <a:endParaRPr lang="nl-NL" sz="2000" b="1" dirty="0">
              <a:solidFill>
                <a:schemeClr val="bg1"/>
              </a:solidFill>
            </a:endParaRPr>
          </a:p>
          <a:p>
            <a:r>
              <a:rPr lang="nl-NL" sz="2000" b="1" dirty="0">
                <a:solidFill>
                  <a:schemeClr val="bg1"/>
                </a:solidFill>
              </a:rPr>
              <a:t>4.   De data die gebruikt wordt gaat hoofdzakelijk over ‘wat’ maar zeg vaak niets over ‘waarom’</a:t>
            </a:r>
          </a:p>
          <a:p>
            <a:endParaRPr lang="nl-NL" sz="2000" b="1" dirty="0">
              <a:solidFill>
                <a:schemeClr val="bg1"/>
              </a:solidFill>
            </a:endParaRPr>
          </a:p>
          <a:p>
            <a:r>
              <a:rPr lang="nl-NL" sz="2000" b="1" dirty="0">
                <a:solidFill>
                  <a:schemeClr val="bg1"/>
                </a:solidFill>
              </a:rPr>
              <a:t>5.   Door die aangedragen data die gaat over het ‘wat’ gaan we acteren op het ‘wat’,    terwijl we zouden moeten kijken naar ‘waarom’</a:t>
            </a:r>
          </a:p>
          <a:p>
            <a:endParaRPr lang="nl-NL" dirty="0">
              <a:solidFill>
                <a:schemeClr val="bg1"/>
              </a:solidFill>
            </a:endParaRPr>
          </a:p>
        </p:txBody>
      </p:sp>
    </p:spTree>
    <p:extLst>
      <p:ext uri="{BB962C8B-B14F-4D97-AF65-F5344CB8AC3E}">
        <p14:creationId xmlns:p14="http://schemas.microsoft.com/office/powerpoint/2010/main" val="2983258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
            <a:ext cx="12192000" cy="1324154"/>
          </a:xfrm>
          <a:prstGeom prst="rect">
            <a:avLst/>
          </a:prstGeom>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2830" y="367711"/>
            <a:ext cx="2274449" cy="654090"/>
          </a:xfrm>
          <a:prstGeom prst="rect">
            <a:avLst/>
          </a:prstGeom>
        </p:spPr>
      </p:pic>
      <p:sp>
        <p:nvSpPr>
          <p:cNvPr id="7" name="Tekstvak 6"/>
          <p:cNvSpPr txBox="1"/>
          <p:nvPr/>
        </p:nvSpPr>
        <p:spPr>
          <a:xfrm>
            <a:off x="133969" y="14103"/>
            <a:ext cx="1574992" cy="1200329"/>
          </a:xfrm>
          <a:prstGeom prst="rect">
            <a:avLst/>
          </a:prstGeom>
          <a:noFill/>
        </p:spPr>
        <p:txBody>
          <a:bodyPr wrap="square" rtlCol="0">
            <a:spAutoFit/>
          </a:bodyPr>
          <a:lstStyle/>
          <a:p>
            <a:pPr algn="r"/>
            <a:r>
              <a:rPr lang="nl-NL" sz="7200" b="1" dirty="0">
                <a:solidFill>
                  <a:schemeClr val="bg1"/>
                </a:solidFill>
                <a:latin typeface="Open Sans" charset="0"/>
                <a:ea typeface="Open Sans" charset="0"/>
                <a:cs typeface="Open Sans" charset="0"/>
              </a:rPr>
              <a:t>3</a:t>
            </a:r>
          </a:p>
        </p:txBody>
      </p:sp>
      <p:sp>
        <p:nvSpPr>
          <p:cNvPr id="12" name="Tekstvak 11"/>
          <p:cNvSpPr txBox="1"/>
          <p:nvPr/>
        </p:nvSpPr>
        <p:spPr>
          <a:xfrm>
            <a:off x="1708961" y="220525"/>
            <a:ext cx="7874192" cy="800219"/>
          </a:xfrm>
          <a:prstGeom prst="rect">
            <a:avLst/>
          </a:prstGeom>
          <a:noFill/>
        </p:spPr>
        <p:txBody>
          <a:bodyPr wrap="square" rtlCol="0">
            <a:spAutoFit/>
          </a:bodyPr>
          <a:lstStyle/>
          <a:p>
            <a:r>
              <a:rPr lang="nl-NL" sz="2800" b="1" dirty="0">
                <a:solidFill>
                  <a:schemeClr val="bg1"/>
                </a:solidFill>
                <a:latin typeface="Open Sans Extrabold" charset="0"/>
                <a:ea typeface="Open Sans Extrabold" charset="0"/>
                <a:cs typeface="Open Sans Extrabold" charset="0"/>
              </a:rPr>
              <a:t>CENTRUMMANAGEMENT</a:t>
            </a:r>
          </a:p>
          <a:p>
            <a:r>
              <a:rPr lang="nl-NL" dirty="0">
                <a:solidFill>
                  <a:schemeClr val="bg1"/>
                </a:solidFill>
                <a:latin typeface="Open Sans Light" charset="0"/>
                <a:ea typeface="Open Sans Light" charset="0"/>
                <a:cs typeface="Open Sans Light" charset="0"/>
              </a:rPr>
              <a:t>Beleving; waarom gebeurt het?</a:t>
            </a:r>
          </a:p>
        </p:txBody>
      </p:sp>
      <p:pic>
        <p:nvPicPr>
          <p:cNvPr id="11" name="Afbeelding 10">
            <a:extLst>
              <a:ext uri="{FF2B5EF4-FFF2-40B4-BE49-F238E27FC236}">
                <a16:creationId xmlns:a16="http://schemas.microsoft.com/office/drawing/2014/main" id="{53469A3E-F688-4142-BD4E-908F7EF454B8}"/>
              </a:ext>
            </a:extLst>
          </p:cNvPr>
          <p:cNvPicPr>
            <a:picLocks noChangeAspect="1"/>
          </p:cNvPicPr>
          <p:nvPr/>
        </p:nvPicPr>
        <p:blipFill>
          <a:blip r:embed="rId5"/>
          <a:stretch>
            <a:fillRect/>
          </a:stretch>
        </p:blipFill>
        <p:spPr>
          <a:xfrm>
            <a:off x="4126010" y="2443502"/>
            <a:ext cx="3408362" cy="3154283"/>
          </a:xfrm>
          <a:prstGeom prst="rect">
            <a:avLst/>
          </a:prstGeom>
        </p:spPr>
      </p:pic>
      <p:sp>
        <p:nvSpPr>
          <p:cNvPr id="14" name="Tekstvak 13">
            <a:extLst>
              <a:ext uri="{FF2B5EF4-FFF2-40B4-BE49-F238E27FC236}">
                <a16:creationId xmlns:a16="http://schemas.microsoft.com/office/drawing/2014/main" id="{2D1D6387-5E6F-4B80-B1B9-5729C6E8919B}"/>
              </a:ext>
            </a:extLst>
          </p:cNvPr>
          <p:cNvSpPr txBox="1"/>
          <p:nvPr/>
        </p:nvSpPr>
        <p:spPr>
          <a:xfrm>
            <a:off x="3733857" y="1980406"/>
            <a:ext cx="2290780" cy="276999"/>
          </a:xfrm>
          <a:prstGeom prst="rect">
            <a:avLst/>
          </a:prstGeom>
          <a:noFill/>
        </p:spPr>
        <p:txBody>
          <a:bodyPr wrap="square" rtlCol="0">
            <a:spAutoFit/>
          </a:bodyPr>
          <a:lstStyle/>
          <a:p>
            <a:pPr algn="ctr"/>
            <a:r>
              <a:rPr lang="nl-NL" sz="1200" b="1" dirty="0">
                <a:solidFill>
                  <a:srgbClr val="00537D"/>
                </a:solidFill>
              </a:rPr>
              <a:t>Locatieprofiel</a:t>
            </a:r>
          </a:p>
        </p:txBody>
      </p:sp>
      <p:sp>
        <p:nvSpPr>
          <p:cNvPr id="15" name="Tekstvak 14">
            <a:extLst>
              <a:ext uri="{FF2B5EF4-FFF2-40B4-BE49-F238E27FC236}">
                <a16:creationId xmlns:a16="http://schemas.microsoft.com/office/drawing/2014/main" id="{D9F0DC0C-5BED-406A-B71F-210192D24732}"/>
              </a:ext>
            </a:extLst>
          </p:cNvPr>
          <p:cNvSpPr txBox="1"/>
          <p:nvPr/>
        </p:nvSpPr>
        <p:spPr>
          <a:xfrm>
            <a:off x="6225633" y="1988236"/>
            <a:ext cx="1909922" cy="280846"/>
          </a:xfrm>
          <a:prstGeom prst="rect">
            <a:avLst/>
          </a:prstGeom>
          <a:noFill/>
        </p:spPr>
        <p:txBody>
          <a:bodyPr wrap="square" rtlCol="0">
            <a:spAutoFit/>
          </a:bodyPr>
          <a:lstStyle/>
          <a:p>
            <a:r>
              <a:rPr lang="nl-NL" sz="1225" b="1" dirty="0">
                <a:solidFill>
                  <a:srgbClr val="1F618E"/>
                </a:solidFill>
              </a:rPr>
              <a:t>Doelgroep</a:t>
            </a:r>
          </a:p>
        </p:txBody>
      </p:sp>
      <p:sp>
        <p:nvSpPr>
          <p:cNvPr id="16" name="Tekstvak 15">
            <a:extLst>
              <a:ext uri="{FF2B5EF4-FFF2-40B4-BE49-F238E27FC236}">
                <a16:creationId xmlns:a16="http://schemas.microsoft.com/office/drawing/2014/main" id="{83825C66-D78B-4AC2-8DB7-A64E28871FE2}"/>
              </a:ext>
            </a:extLst>
          </p:cNvPr>
          <p:cNvSpPr txBox="1"/>
          <p:nvPr/>
        </p:nvSpPr>
        <p:spPr>
          <a:xfrm>
            <a:off x="4684801" y="5702256"/>
            <a:ext cx="2290780" cy="280846"/>
          </a:xfrm>
          <a:prstGeom prst="rect">
            <a:avLst/>
          </a:prstGeom>
          <a:noFill/>
        </p:spPr>
        <p:txBody>
          <a:bodyPr wrap="square" rtlCol="0">
            <a:spAutoFit/>
          </a:bodyPr>
          <a:lstStyle/>
          <a:p>
            <a:pPr algn="ctr"/>
            <a:r>
              <a:rPr lang="nl-NL" sz="1225" b="1" dirty="0">
                <a:solidFill>
                  <a:srgbClr val="1F618E"/>
                </a:solidFill>
              </a:rPr>
              <a:t>Beleving</a:t>
            </a:r>
          </a:p>
        </p:txBody>
      </p:sp>
      <p:pic>
        <p:nvPicPr>
          <p:cNvPr id="17" name="Afbeelding 16">
            <a:extLst>
              <a:ext uri="{FF2B5EF4-FFF2-40B4-BE49-F238E27FC236}">
                <a16:creationId xmlns:a16="http://schemas.microsoft.com/office/drawing/2014/main" id="{BCA1FA0D-FE2A-4CDB-BE6F-B8A68DD02601}"/>
              </a:ext>
            </a:extLst>
          </p:cNvPr>
          <p:cNvPicPr>
            <a:picLocks noChangeAspect="1"/>
          </p:cNvPicPr>
          <p:nvPr/>
        </p:nvPicPr>
        <p:blipFill>
          <a:blip r:embed="rId6"/>
          <a:stretch>
            <a:fillRect/>
          </a:stretch>
        </p:blipFill>
        <p:spPr>
          <a:xfrm>
            <a:off x="4684801" y="3108565"/>
            <a:ext cx="652987" cy="695571"/>
          </a:xfrm>
          <a:prstGeom prst="rect">
            <a:avLst/>
          </a:prstGeom>
        </p:spPr>
      </p:pic>
      <p:pic>
        <p:nvPicPr>
          <p:cNvPr id="18" name="Afbeelding 17">
            <a:extLst>
              <a:ext uri="{FF2B5EF4-FFF2-40B4-BE49-F238E27FC236}">
                <a16:creationId xmlns:a16="http://schemas.microsoft.com/office/drawing/2014/main" id="{A4B1ABC9-EF1B-4DDB-A6AC-3FD81BA92116}"/>
              </a:ext>
            </a:extLst>
          </p:cNvPr>
          <p:cNvPicPr>
            <a:picLocks noChangeAspect="1"/>
          </p:cNvPicPr>
          <p:nvPr/>
        </p:nvPicPr>
        <p:blipFill>
          <a:blip r:embed="rId7"/>
          <a:stretch>
            <a:fillRect/>
          </a:stretch>
        </p:blipFill>
        <p:spPr>
          <a:xfrm>
            <a:off x="5496384" y="4493215"/>
            <a:ext cx="667613" cy="667613"/>
          </a:xfrm>
          <a:prstGeom prst="rect">
            <a:avLst/>
          </a:prstGeom>
        </p:spPr>
      </p:pic>
      <p:pic>
        <p:nvPicPr>
          <p:cNvPr id="19" name="Afbeelding 18">
            <a:extLst>
              <a:ext uri="{FF2B5EF4-FFF2-40B4-BE49-F238E27FC236}">
                <a16:creationId xmlns:a16="http://schemas.microsoft.com/office/drawing/2014/main" id="{F9DB38FB-5E00-4B1B-9D3D-556F92ABCA09}"/>
              </a:ext>
            </a:extLst>
          </p:cNvPr>
          <p:cNvPicPr>
            <a:picLocks noChangeAspect="1"/>
          </p:cNvPicPr>
          <p:nvPr/>
        </p:nvPicPr>
        <p:blipFill>
          <a:blip r:embed="rId8"/>
          <a:stretch>
            <a:fillRect/>
          </a:stretch>
        </p:blipFill>
        <p:spPr>
          <a:xfrm>
            <a:off x="6302042" y="3038948"/>
            <a:ext cx="640260" cy="765188"/>
          </a:xfrm>
          <a:prstGeom prst="rect">
            <a:avLst/>
          </a:prstGeom>
        </p:spPr>
      </p:pic>
      <p:pic>
        <p:nvPicPr>
          <p:cNvPr id="20" name="Afbeelding 19">
            <a:extLst>
              <a:ext uri="{FF2B5EF4-FFF2-40B4-BE49-F238E27FC236}">
                <a16:creationId xmlns:a16="http://schemas.microsoft.com/office/drawing/2014/main" id="{190253C8-2985-4EAF-A7F5-FC35F8B4A965}"/>
              </a:ext>
            </a:extLst>
          </p:cNvPr>
          <p:cNvPicPr>
            <a:picLocks noChangeAspect="1"/>
          </p:cNvPicPr>
          <p:nvPr/>
        </p:nvPicPr>
        <p:blipFill>
          <a:blip r:embed="rId9"/>
          <a:stretch>
            <a:fillRect/>
          </a:stretch>
        </p:blipFill>
        <p:spPr>
          <a:xfrm rot="5400000">
            <a:off x="5666968" y="5528089"/>
            <a:ext cx="370385" cy="1540022"/>
          </a:xfrm>
          <a:prstGeom prst="rect">
            <a:avLst/>
          </a:prstGeom>
        </p:spPr>
      </p:pic>
      <p:pic>
        <p:nvPicPr>
          <p:cNvPr id="21" name="Afbeelding 20">
            <a:extLst>
              <a:ext uri="{FF2B5EF4-FFF2-40B4-BE49-F238E27FC236}">
                <a16:creationId xmlns:a16="http://schemas.microsoft.com/office/drawing/2014/main" id="{9C9E9E4D-F546-47BC-9280-E1B942ABB3B8}"/>
              </a:ext>
            </a:extLst>
          </p:cNvPr>
          <p:cNvPicPr>
            <a:picLocks noChangeAspect="1"/>
          </p:cNvPicPr>
          <p:nvPr/>
        </p:nvPicPr>
        <p:blipFill>
          <a:blip r:embed="rId10"/>
          <a:stretch>
            <a:fillRect/>
          </a:stretch>
        </p:blipFill>
        <p:spPr>
          <a:xfrm>
            <a:off x="7907970" y="2118905"/>
            <a:ext cx="370385" cy="2124840"/>
          </a:xfrm>
          <a:prstGeom prst="rect">
            <a:avLst/>
          </a:prstGeom>
        </p:spPr>
      </p:pic>
      <p:pic>
        <p:nvPicPr>
          <p:cNvPr id="22" name="Afbeelding 21">
            <a:extLst>
              <a:ext uri="{FF2B5EF4-FFF2-40B4-BE49-F238E27FC236}">
                <a16:creationId xmlns:a16="http://schemas.microsoft.com/office/drawing/2014/main" id="{72E457BA-BBA6-4B6D-8494-5EE48D4EE78F}"/>
              </a:ext>
            </a:extLst>
          </p:cNvPr>
          <p:cNvPicPr>
            <a:picLocks noChangeAspect="1"/>
          </p:cNvPicPr>
          <p:nvPr/>
        </p:nvPicPr>
        <p:blipFill>
          <a:blip r:embed="rId11"/>
          <a:stretch>
            <a:fillRect/>
          </a:stretch>
        </p:blipFill>
        <p:spPr>
          <a:xfrm>
            <a:off x="3468755" y="2128659"/>
            <a:ext cx="370385" cy="2105346"/>
          </a:xfrm>
          <a:prstGeom prst="rect">
            <a:avLst/>
          </a:prstGeom>
        </p:spPr>
      </p:pic>
      <p:sp>
        <p:nvSpPr>
          <p:cNvPr id="2" name="Tekstvak 1">
            <a:extLst>
              <a:ext uri="{FF2B5EF4-FFF2-40B4-BE49-F238E27FC236}">
                <a16:creationId xmlns:a16="http://schemas.microsoft.com/office/drawing/2014/main" id="{52D5F67C-5CBF-40E1-951B-4847507E27E5}"/>
              </a:ext>
            </a:extLst>
          </p:cNvPr>
          <p:cNvSpPr txBox="1"/>
          <p:nvPr/>
        </p:nvSpPr>
        <p:spPr>
          <a:xfrm>
            <a:off x="861441" y="1890521"/>
            <a:ext cx="2263825" cy="2862322"/>
          </a:xfrm>
          <a:prstGeom prst="rect">
            <a:avLst/>
          </a:prstGeom>
          <a:noFill/>
        </p:spPr>
        <p:txBody>
          <a:bodyPr wrap="none" rtlCol="0">
            <a:spAutoFit/>
          </a:bodyPr>
          <a:lstStyle/>
          <a:p>
            <a:pPr algn="r"/>
            <a:endParaRPr lang="nl-NL" dirty="0"/>
          </a:p>
          <a:p>
            <a:pPr algn="r"/>
            <a:r>
              <a:rPr lang="nl-NL" dirty="0"/>
              <a:t>Erfgoed</a:t>
            </a:r>
          </a:p>
          <a:p>
            <a:pPr algn="r"/>
            <a:endParaRPr lang="nl-NL" dirty="0"/>
          </a:p>
          <a:p>
            <a:pPr algn="r"/>
            <a:r>
              <a:rPr lang="nl-NL" dirty="0"/>
              <a:t>Horeca</a:t>
            </a:r>
          </a:p>
          <a:p>
            <a:pPr algn="r"/>
            <a:endParaRPr lang="nl-NL" dirty="0"/>
          </a:p>
          <a:p>
            <a:pPr algn="r"/>
            <a:r>
              <a:rPr lang="nl-NL" dirty="0"/>
              <a:t>Shoppen</a:t>
            </a:r>
          </a:p>
          <a:p>
            <a:pPr algn="r"/>
            <a:endParaRPr lang="nl-NL" dirty="0"/>
          </a:p>
          <a:p>
            <a:pPr algn="r"/>
            <a:r>
              <a:rPr lang="nl-NL" dirty="0"/>
              <a:t>Recreatief Landschap</a:t>
            </a:r>
          </a:p>
          <a:p>
            <a:pPr algn="r"/>
            <a:endParaRPr lang="nl-NL" dirty="0"/>
          </a:p>
          <a:p>
            <a:endParaRPr lang="nl-NL" dirty="0"/>
          </a:p>
        </p:txBody>
      </p:sp>
      <p:sp>
        <p:nvSpPr>
          <p:cNvPr id="23" name="Tekstvak 22">
            <a:extLst>
              <a:ext uri="{FF2B5EF4-FFF2-40B4-BE49-F238E27FC236}">
                <a16:creationId xmlns:a16="http://schemas.microsoft.com/office/drawing/2014/main" id="{5AE0AF71-A3D9-450C-9355-52C3F624819D}"/>
              </a:ext>
            </a:extLst>
          </p:cNvPr>
          <p:cNvSpPr txBox="1"/>
          <p:nvPr/>
        </p:nvSpPr>
        <p:spPr>
          <a:xfrm>
            <a:off x="8651953" y="2167520"/>
            <a:ext cx="1896481" cy="2308324"/>
          </a:xfrm>
          <a:prstGeom prst="rect">
            <a:avLst/>
          </a:prstGeom>
          <a:noFill/>
        </p:spPr>
        <p:txBody>
          <a:bodyPr wrap="none" rtlCol="0">
            <a:spAutoFit/>
          </a:bodyPr>
          <a:lstStyle/>
          <a:p>
            <a:r>
              <a:rPr lang="nl-NL" dirty="0"/>
              <a:t>Bewoners</a:t>
            </a:r>
          </a:p>
          <a:p>
            <a:endParaRPr lang="nl-NL" dirty="0"/>
          </a:p>
          <a:p>
            <a:r>
              <a:rPr lang="nl-NL" dirty="0"/>
              <a:t>Bedrijven</a:t>
            </a:r>
          </a:p>
          <a:p>
            <a:endParaRPr lang="nl-NL" dirty="0"/>
          </a:p>
          <a:p>
            <a:r>
              <a:rPr lang="nl-NL" dirty="0"/>
              <a:t>Bezoekers</a:t>
            </a:r>
          </a:p>
          <a:p>
            <a:endParaRPr lang="nl-NL" dirty="0"/>
          </a:p>
          <a:p>
            <a:r>
              <a:rPr lang="nl-NL" dirty="0"/>
              <a:t>Bollebozen (soms)</a:t>
            </a:r>
          </a:p>
          <a:p>
            <a:endParaRPr lang="nl-NL" dirty="0"/>
          </a:p>
        </p:txBody>
      </p:sp>
    </p:spTree>
    <p:extLst>
      <p:ext uri="{BB962C8B-B14F-4D97-AF65-F5344CB8AC3E}">
        <p14:creationId xmlns:p14="http://schemas.microsoft.com/office/powerpoint/2010/main" val="4058223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al 2">
            <a:extLst>
              <a:ext uri="{FF2B5EF4-FFF2-40B4-BE49-F238E27FC236}">
                <a16:creationId xmlns:a16="http://schemas.microsoft.com/office/drawing/2014/main" id="{B429D416-9A0F-4592-99B4-6595AB110CF0}"/>
              </a:ext>
            </a:extLst>
          </p:cNvPr>
          <p:cNvSpPr/>
          <p:nvPr/>
        </p:nvSpPr>
        <p:spPr>
          <a:xfrm>
            <a:off x="4270456" y="2446513"/>
            <a:ext cx="3651088" cy="358207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
            <a:ext cx="12192000" cy="1324154"/>
          </a:xfrm>
          <a:prstGeom prst="rect">
            <a:avLst/>
          </a:prstGeom>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2830" y="367711"/>
            <a:ext cx="2274449" cy="654090"/>
          </a:xfrm>
          <a:prstGeom prst="rect">
            <a:avLst/>
          </a:prstGeom>
        </p:spPr>
      </p:pic>
      <p:sp>
        <p:nvSpPr>
          <p:cNvPr id="7" name="Tekstvak 6"/>
          <p:cNvSpPr txBox="1"/>
          <p:nvPr/>
        </p:nvSpPr>
        <p:spPr>
          <a:xfrm>
            <a:off x="133969" y="14103"/>
            <a:ext cx="1574992" cy="1200329"/>
          </a:xfrm>
          <a:prstGeom prst="rect">
            <a:avLst/>
          </a:prstGeom>
          <a:noFill/>
        </p:spPr>
        <p:txBody>
          <a:bodyPr wrap="square" rtlCol="0">
            <a:spAutoFit/>
          </a:bodyPr>
          <a:lstStyle/>
          <a:p>
            <a:pPr algn="r"/>
            <a:r>
              <a:rPr lang="nl-NL" sz="7200" b="1" dirty="0">
                <a:solidFill>
                  <a:schemeClr val="bg1"/>
                </a:solidFill>
                <a:latin typeface="Open Sans" charset="0"/>
                <a:ea typeface="Open Sans" charset="0"/>
                <a:cs typeface="Open Sans" charset="0"/>
              </a:rPr>
              <a:t>3</a:t>
            </a:r>
          </a:p>
        </p:txBody>
      </p:sp>
      <p:sp>
        <p:nvSpPr>
          <p:cNvPr id="16" name="Tekstvak 15">
            <a:extLst>
              <a:ext uri="{FF2B5EF4-FFF2-40B4-BE49-F238E27FC236}">
                <a16:creationId xmlns:a16="http://schemas.microsoft.com/office/drawing/2014/main" id="{83825C66-D78B-4AC2-8DB7-A64E28871FE2}"/>
              </a:ext>
            </a:extLst>
          </p:cNvPr>
          <p:cNvSpPr txBox="1"/>
          <p:nvPr/>
        </p:nvSpPr>
        <p:spPr>
          <a:xfrm>
            <a:off x="4950610" y="1552835"/>
            <a:ext cx="2290780" cy="646331"/>
          </a:xfrm>
          <a:prstGeom prst="rect">
            <a:avLst/>
          </a:prstGeom>
          <a:noFill/>
        </p:spPr>
        <p:txBody>
          <a:bodyPr wrap="square" rtlCol="0">
            <a:spAutoFit/>
          </a:bodyPr>
          <a:lstStyle/>
          <a:p>
            <a:pPr algn="ctr"/>
            <a:r>
              <a:rPr lang="nl-NL" sz="3600" b="1" dirty="0">
                <a:solidFill>
                  <a:srgbClr val="1F618E"/>
                </a:solidFill>
              </a:rPr>
              <a:t>Beleving</a:t>
            </a:r>
          </a:p>
        </p:txBody>
      </p:sp>
      <p:pic>
        <p:nvPicPr>
          <p:cNvPr id="18" name="Afbeelding 17">
            <a:extLst>
              <a:ext uri="{FF2B5EF4-FFF2-40B4-BE49-F238E27FC236}">
                <a16:creationId xmlns:a16="http://schemas.microsoft.com/office/drawing/2014/main" id="{A4B1ABC9-EF1B-4DDB-A6AC-3FD81BA92116}"/>
              </a:ext>
            </a:extLst>
          </p:cNvPr>
          <p:cNvPicPr>
            <a:picLocks noChangeAspect="1"/>
          </p:cNvPicPr>
          <p:nvPr/>
        </p:nvPicPr>
        <p:blipFill>
          <a:blip r:embed="rId5"/>
          <a:stretch>
            <a:fillRect/>
          </a:stretch>
        </p:blipFill>
        <p:spPr>
          <a:xfrm>
            <a:off x="5392751" y="3534302"/>
            <a:ext cx="1406497" cy="1406497"/>
          </a:xfrm>
          <a:prstGeom prst="rect">
            <a:avLst/>
          </a:prstGeom>
        </p:spPr>
      </p:pic>
      <p:sp>
        <p:nvSpPr>
          <p:cNvPr id="13" name="Tekstvak 12">
            <a:extLst>
              <a:ext uri="{FF2B5EF4-FFF2-40B4-BE49-F238E27FC236}">
                <a16:creationId xmlns:a16="http://schemas.microsoft.com/office/drawing/2014/main" id="{E2568E4F-21C5-475C-876B-B6DBEF84C3E4}"/>
              </a:ext>
            </a:extLst>
          </p:cNvPr>
          <p:cNvSpPr txBox="1"/>
          <p:nvPr/>
        </p:nvSpPr>
        <p:spPr>
          <a:xfrm>
            <a:off x="1708961" y="220525"/>
            <a:ext cx="7874192" cy="800219"/>
          </a:xfrm>
          <a:prstGeom prst="rect">
            <a:avLst/>
          </a:prstGeom>
          <a:noFill/>
        </p:spPr>
        <p:txBody>
          <a:bodyPr wrap="square" rtlCol="0">
            <a:spAutoFit/>
          </a:bodyPr>
          <a:lstStyle/>
          <a:p>
            <a:r>
              <a:rPr lang="nl-NL" sz="2800" b="1" dirty="0">
                <a:solidFill>
                  <a:schemeClr val="bg1"/>
                </a:solidFill>
                <a:latin typeface="Open Sans Extrabold" charset="0"/>
                <a:ea typeface="Open Sans Extrabold" charset="0"/>
                <a:cs typeface="Open Sans Extrabold" charset="0"/>
              </a:rPr>
              <a:t>CENTRUMMANAGEMENT</a:t>
            </a:r>
          </a:p>
          <a:p>
            <a:r>
              <a:rPr lang="nl-NL" dirty="0">
                <a:solidFill>
                  <a:schemeClr val="bg1"/>
                </a:solidFill>
                <a:latin typeface="Open Sans Light" charset="0"/>
                <a:ea typeface="Open Sans Light" charset="0"/>
                <a:cs typeface="Open Sans Light" charset="0"/>
              </a:rPr>
              <a:t>Beleving; waarom gebeurt het?</a:t>
            </a:r>
          </a:p>
        </p:txBody>
      </p:sp>
    </p:spTree>
    <p:extLst>
      <p:ext uri="{BB962C8B-B14F-4D97-AF65-F5344CB8AC3E}">
        <p14:creationId xmlns:p14="http://schemas.microsoft.com/office/powerpoint/2010/main" val="3976304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
            <a:ext cx="12192000" cy="1324154"/>
          </a:xfrm>
          <a:prstGeom prst="rect">
            <a:avLst/>
          </a:prstGeom>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2830" y="367711"/>
            <a:ext cx="2274449" cy="654090"/>
          </a:xfrm>
          <a:prstGeom prst="rect">
            <a:avLst/>
          </a:prstGeom>
        </p:spPr>
      </p:pic>
      <p:pic>
        <p:nvPicPr>
          <p:cNvPr id="21" name="Afbeelding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465" y="6249246"/>
            <a:ext cx="1690516" cy="472229"/>
          </a:xfrm>
          <a:prstGeom prst="rect">
            <a:avLst/>
          </a:prstGeom>
        </p:spPr>
      </p:pic>
      <p:sp>
        <p:nvSpPr>
          <p:cNvPr id="7" name="Tekstvak 6"/>
          <p:cNvSpPr txBox="1"/>
          <p:nvPr/>
        </p:nvSpPr>
        <p:spPr>
          <a:xfrm>
            <a:off x="133969" y="14103"/>
            <a:ext cx="1574992" cy="1200329"/>
          </a:xfrm>
          <a:prstGeom prst="rect">
            <a:avLst/>
          </a:prstGeom>
          <a:noFill/>
        </p:spPr>
        <p:txBody>
          <a:bodyPr wrap="square" rtlCol="0">
            <a:spAutoFit/>
          </a:bodyPr>
          <a:lstStyle/>
          <a:p>
            <a:pPr algn="r"/>
            <a:r>
              <a:rPr lang="nl-NL" sz="7200" b="1" dirty="0">
                <a:solidFill>
                  <a:schemeClr val="bg1"/>
                </a:solidFill>
                <a:latin typeface="Open Sans" charset="0"/>
                <a:ea typeface="Open Sans" charset="0"/>
                <a:cs typeface="Open Sans" charset="0"/>
              </a:rPr>
              <a:t>3</a:t>
            </a:r>
          </a:p>
        </p:txBody>
      </p:sp>
      <p:sp>
        <p:nvSpPr>
          <p:cNvPr id="15" name="Tekstvak 14">
            <a:extLst>
              <a:ext uri="{FF2B5EF4-FFF2-40B4-BE49-F238E27FC236}">
                <a16:creationId xmlns:a16="http://schemas.microsoft.com/office/drawing/2014/main" id="{D2E475B9-1DFE-4E97-B131-A45C91DE0702}"/>
              </a:ext>
            </a:extLst>
          </p:cNvPr>
          <p:cNvSpPr txBox="1"/>
          <p:nvPr/>
        </p:nvSpPr>
        <p:spPr>
          <a:xfrm>
            <a:off x="3513346" y="1531171"/>
            <a:ext cx="5218331" cy="646331"/>
          </a:xfrm>
          <a:prstGeom prst="rect">
            <a:avLst/>
          </a:prstGeom>
          <a:noFill/>
        </p:spPr>
        <p:txBody>
          <a:bodyPr wrap="square" rtlCol="0">
            <a:spAutoFit/>
          </a:bodyPr>
          <a:lstStyle/>
          <a:p>
            <a:pPr algn="ctr"/>
            <a:r>
              <a:rPr lang="nl-NL" sz="3600" b="1" dirty="0"/>
              <a:t>Waarom Beleving?</a:t>
            </a:r>
          </a:p>
        </p:txBody>
      </p:sp>
      <p:pic>
        <p:nvPicPr>
          <p:cNvPr id="10" name="Afbeelding 9">
            <a:extLst>
              <a:ext uri="{FF2B5EF4-FFF2-40B4-BE49-F238E27FC236}">
                <a16:creationId xmlns:a16="http://schemas.microsoft.com/office/drawing/2014/main" id="{D5AD7AB6-7DB5-4F41-A291-3F6D5034E884}"/>
              </a:ext>
            </a:extLst>
          </p:cNvPr>
          <p:cNvPicPr>
            <a:picLocks noChangeAspect="1"/>
          </p:cNvPicPr>
          <p:nvPr/>
        </p:nvPicPr>
        <p:blipFill>
          <a:blip r:embed="rId6"/>
          <a:stretch>
            <a:fillRect/>
          </a:stretch>
        </p:blipFill>
        <p:spPr>
          <a:xfrm>
            <a:off x="1766723" y="4679002"/>
            <a:ext cx="1066393" cy="968334"/>
          </a:xfrm>
          <a:prstGeom prst="rect">
            <a:avLst/>
          </a:prstGeom>
        </p:spPr>
      </p:pic>
      <p:pic>
        <p:nvPicPr>
          <p:cNvPr id="11" name="Afbeelding 10">
            <a:extLst>
              <a:ext uri="{FF2B5EF4-FFF2-40B4-BE49-F238E27FC236}">
                <a16:creationId xmlns:a16="http://schemas.microsoft.com/office/drawing/2014/main" id="{8F85C9E9-1D64-42CB-9D8C-EE2D3355F145}"/>
              </a:ext>
            </a:extLst>
          </p:cNvPr>
          <p:cNvPicPr>
            <a:picLocks noChangeAspect="1"/>
          </p:cNvPicPr>
          <p:nvPr/>
        </p:nvPicPr>
        <p:blipFill>
          <a:blip r:embed="rId7"/>
          <a:stretch>
            <a:fillRect/>
          </a:stretch>
        </p:blipFill>
        <p:spPr>
          <a:xfrm>
            <a:off x="3885219" y="2532031"/>
            <a:ext cx="1098182" cy="1161296"/>
          </a:xfrm>
          <a:prstGeom prst="rect">
            <a:avLst/>
          </a:prstGeom>
        </p:spPr>
      </p:pic>
      <p:pic>
        <p:nvPicPr>
          <p:cNvPr id="13" name="Afbeelding 12">
            <a:extLst>
              <a:ext uri="{FF2B5EF4-FFF2-40B4-BE49-F238E27FC236}">
                <a16:creationId xmlns:a16="http://schemas.microsoft.com/office/drawing/2014/main" id="{9DBFCE42-FE7B-4034-B560-477F38D76647}"/>
              </a:ext>
            </a:extLst>
          </p:cNvPr>
          <p:cNvPicPr>
            <a:picLocks noChangeAspect="1"/>
          </p:cNvPicPr>
          <p:nvPr/>
        </p:nvPicPr>
        <p:blipFill>
          <a:blip r:embed="rId8"/>
          <a:stretch>
            <a:fillRect/>
          </a:stretch>
        </p:blipFill>
        <p:spPr>
          <a:xfrm>
            <a:off x="1766723" y="2667929"/>
            <a:ext cx="1003865" cy="889501"/>
          </a:xfrm>
          <a:prstGeom prst="rect">
            <a:avLst/>
          </a:prstGeom>
        </p:spPr>
      </p:pic>
      <p:pic>
        <p:nvPicPr>
          <p:cNvPr id="16" name="Afbeelding 15">
            <a:extLst>
              <a:ext uri="{FF2B5EF4-FFF2-40B4-BE49-F238E27FC236}">
                <a16:creationId xmlns:a16="http://schemas.microsoft.com/office/drawing/2014/main" id="{0B8258FC-5DF9-40F2-9B22-9EC4BDB6D657}"/>
              </a:ext>
            </a:extLst>
          </p:cNvPr>
          <p:cNvPicPr>
            <a:picLocks noChangeAspect="1"/>
          </p:cNvPicPr>
          <p:nvPr/>
        </p:nvPicPr>
        <p:blipFill>
          <a:blip r:embed="rId9"/>
          <a:stretch>
            <a:fillRect/>
          </a:stretch>
        </p:blipFill>
        <p:spPr>
          <a:xfrm>
            <a:off x="3885219" y="4600545"/>
            <a:ext cx="1221256" cy="1046791"/>
          </a:xfrm>
          <a:prstGeom prst="rect">
            <a:avLst/>
          </a:prstGeom>
        </p:spPr>
      </p:pic>
      <p:sp>
        <p:nvSpPr>
          <p:cNvPr id="2" name="Tekstvak 1">
            <a:extLst>
              <a:ext uri="{FF2B5EF4-FFF2-40B4-BE49-F238E27FC236}">
                <a16:creationId xmlns:a16="http://schemas.microsoft.com/office/drawing/2014/main" id="{2DBE2593-482C-47AC-B604-F853AD4E0B6E}"/>
              </a:ext>
            </a:extLst>
          </p:cNvPr>
          <p:cNvSpPr txBox="1"/>
          <p:nvPr/>
        </p:nvSpPr>
        <p:spPr>
          <a:xfrm>
            <a:off x="1919370" y="3693327"/>
            <a:ext cx="712696" cy="369332"/>
          </a:xfrm>
          <a:prstGeom prst="rect">
            <a:avLst/>
          </a:prstGeom>
          <a:noFill/>
        </p:spPr>
        <p:txBody>
          <a:bodyPr wrap="none" rtlCol="0">
            <a:spAutoFit/>
          </a:bodyPr>
          <a:lstStyle/>
          <a:p>
            <a:r>
              <a:rPr lang="nl-NL" dirty="0"/>
              <a:t>Angst</a:t>
            </a:r>
          </a:p>
        </p:txBody>
      </p:sp>
      <p:sp>
        <p:nvSpPr>
          <p:cNvPr id="17" name="Tekstvak 16">
            <a:extLst>
              <a:ext uri="{FF2B5EF4-FFF2-40B4-BE49-F238E27FC236}">
                <a16:creationId xmlns:a16="http://schemas.microsoft.com/office/drawing/2014/main" id="{6EC99082-68BD-4723-B161-164E40DC2737}"/>
              </a:ext>
            </a:extLst>
          </p:cNvPr>
          <p:cNvSpPr txBox="1"/>
          <p:nvPr/>
        </p:nvSpPr>
        <p:spPr>
          <a:xfrm>
            <a:off x="3885219" y="5846515"/>
            <a:ext cx="1133644" cy="369332"/>
          </a:xfrm>
          <a:prstGeom prst="rect">
            <a:avLst/>
          </a:prstGeom>
          <a:noFill/>
        </p:spPr>
        <p:txBody>
          <a:bodyPr wrap="none" rtlCol="0">
            <a:spAutoFit/>
          </a:bodyPr>
          <a:lstStyle/>
          <a:p>
            <a:r>
              <a:rPr lang="nl-NL" dirty="0"/>
              <a:t>Blijdschap</a:t>
            </a:r>
          </a:p>
        </p:txBody>
      </p:sp>
      <p:sp>
        <p:nvSpPr>
          <p:cNvPr id="18" name="Tekstvak 17">
            <a:extLst>
              <a:ext uri="{FF2B5EF4-FFF2-40B4-BE49-F238E27FC236}">
                <a16:creationId xmlns:a16="http://schemas.microsoft.com/office/drawing/2014/main" id="{4730C149-57F4-4EE8-9FE9-D7281BA7EBC0}"/>
              </a:ext>
            </a:extLst>
          </p:cNvPr>
          <p:cNvSpPr txBox="1"/>
          <p:nvPr/>
        </p:nvSpPr>
        <p:spPr>
          <a:xfrm>
            <a:off x="1944912" y="5853862"/>
            <a:ext cx="943079" cy="369332"/>
          </a:xfrm>
          <a:prstGeom prst="rect">
            <a:avLst/>
          </a:prstGeom>
          <a:noFill/>
        </p:spPr>
        <p:txBody>
          <a:bodyPr wrap="none" rtlCol="0">
            <a:spAutoFit/>
          </a:bodyPr>
          <a:lstStyle/>
          <a:p>
            <a:r>
              <a:rPr lang="nl-NL" dirty="0"/>
              <a:t>Verdriet</a:t>
            </a:r>
          </a:p>
        </p:txBody>
      </p:sp>
      <p:sp>
        <p:nvSpPr>
          <p:cNvPr id="19" name="Tekstvak 18">
            <a:extLst>
              <a:ext uri="{FF2B5EF4-FFF2-40B4-BE49-F238E27FC236}">
                <a16:creationId xmlns:a16="http://schemas.microsoft.com/office/drawing/2014/main" id="{C4C2AA40-CAD2-42B8-9F4F-F9EF18CE5117}"/>
              </a:ext>
            </a:extLst>
          </p:cNvPr>
          <p:cNvSpPr txBox="1"/>
          <p:nvPr/>
        </p:nvSpPr>
        <p:spPr>
          <a:xfrm>
            <a:off x="4063214" y="3704895"/>
            <a:ext cx="854658" cy="369332"/>
          </a:xfrm>
          <a:prstGeom prst="rect">
            <a:avLst/>
          </a:prstGeom>
          <a:noFill/>
        </p:spPr>
        <p:txBody>
          <a:bodyPr wrap="none" rtlCol="0">
            <a:spAutoFit/>
          </a:bodyPr>
          <a:lstStyle/>
          <a:p>
            <a:r>
              <a:rPr lang="nl-NL" dirty="0"/>
              <a:t>Woede</a:t>
            </a:r>
          </a:p>
        </p:txBody>
      </p:sp>
      <p:sp>
        <p:nvSpPr>
          <p:cNvPr id="3" name="Tekstvak 2">
            <a:extLst>
              <a:ext uri="{FF2B5EF4-FFF2-40B4-BE49-F238E27FC236}">
                <a16:creationId xmlns:a16="http://schemas.microsoft.com/office/drawing/2014/main" id="{B935D7A1-FB8C-4FC2-9120-BC09BE72DEA5}"/>
              </a:ext>
            </a:extLst>
          </p:cNvPr>
          <p:cNvSpPr txBox="1"/>
          <p:nvPr/>
        </p:nvSpPr>
        <p:spPr>
          <a:xfrm>
            <a:off x="5883113" y="2667929"/>
            <a:ext cx="6000104" cy="954107"/>
          </a:xfrm>
          <a:prstGeom prst="rect">
            <a:avLst/>
          </a:prstGeom>
          <a:noFill/>
        </p:spPr>
        <p:txBody>
          <a:bodyPr wrap="none" rtlCol="0">
            <a:spAutoFit/>
          </a:bodyPr>
          <a:lstStyle/>
          <a:p>
            <a:pPr algn="ctr"/>
            <a:r>
              <a:rPr lang="nl-NL" sz="2800" b="1" dirty="0"/>
              <a:t>Beleving bepaalt de fundamenten van </a:t>
            </a:r>
          </a:p>
          <a:p>
            <a:pPr algn="ctr"/>
            <a:r>
              <a:rPr lang="nl-NL" sz="2800" b="1" dirty="0"/>
              <a:t>menselijk gedrag</a:t>
            </a:r>
          </a:p>
        </p:txBody>
      </p:sp>
      <p:sp>
        <p:nvSpPr>
          <p:cNvPr id="4" name="Tekstvak 3">
            <a:extLst>
              <a:ext uri="{FF2B5EF4-FFF2-40B4-BE49-F238E27FC236}">
                <a16:creationId xmlns:a16="http://schemas.microsoft.com/office/drawing/2014/main" id="{C2166EEA-9055-474C-B071-675A70913670}"/>
              </a:ext>
            </a:extLst>
          </p:cNvPr>
          <p:cNvSpPr txBox="1"/>
          <p:nvPr/>
        </p:nvSpPr>
        <p:spPr>
          <a:xfrm>
            <a:off x="7386597" y="3530088"/>
            <a:ext cx="2690160" cy="3170099"/>
          </a:xfrm>
          <a:prstGeom prst="rect">
            <a:avLst/>
          </a:prstGeom>
          <a:noFill/>
        </p:spPr>
        <p:txBody>
          <a:bodyPr wrap="none" rtlCol="0">
            <a:spAutoFit/>
          </a:bodyPr>
          <a:lstStyle/>
          <a:p>
            <a:r>
              <a:rPr lang="nl-NL" sz="20000" b="1" dirty="0">
                <a:solidFill>
                  <a:srgbClr val="EE7164"/>
                </a:solidFill>
              </a:rPr>
              <a:t>!!!</a:t>
            </a:r>
          </a:p>
        </p:txBody>
      </p:sp>
      <p:sp>
        <p:nvSpPr>
          <p:cNvPr id="20" name="Tekstvak 19">
            <a:extLst>
              <a:ext uri="{FF2B5EF4-FFF2-40B4-BE49-F238E27FC236}">
                <a16:creationId xmlns:a16="http://schemas.microsoft.com/office/drawing/2014/main" id="{495F284D-E425-4A9A-AAC5-6330B8BB73AF}"/>
              </a:ext>
            </a:extLst>
          </p:cNvPr>
          <p:cNvSpPr txBox="1"/>
          <p:nvPr/>
        </p:nvSpPr>
        <p:spPr>
          <a:xfrm>
            <a:off x="1708961" y="220525"/>
            <a:ext cx="7874192" cy="800219"/>
          </a:xfrm>
          <a:prstGeom prst="rect">
            <a:avLst/>
          </a:prstGeom>
          <a:noFill/>
        </p:spPr>
        <p:txBody>
          <a:bodyPr wrap="square" rtlCol="0">
            <a:spAutoFit/>
          </a:bodyPr>
          <a:lstStyle/>
          <a:p>
            <a:r>
              <a:rPr lang="nl-NL" sz="2800" b="1" dirty="0">
                <a:solidFill>
                  <a:schemeClr val="bg1"/>
                </a:solidFill>
                <a:latin typeface="Open Sans Extrabold" charset="0"/>
                <a:ea typeface="Open Sans Extrabold" charset="0"/>
                <a:cs typeface="Open Sans Extrabold" charset="0"/>
              </a:rPr>
              <a:t>CENTRUMMANAGEMENT</a:t>
            </a:r>
          </a:p>
          <a:p>
            <a:r>
              <a:rPr lang="nl-NL" dirty="0">
                <a:solidFill>
                  <a:schemeClr val="bg1"/>
                </a:solidFill>
                <a:latin typeface="Open Sans Light" charset="0"/>
                <a:ea typeface="Open Sans Light" charset="0"/>
                <a:cs typeface="Open Sans Light" charset="0"/>
              </a:rPr>
              <a:t>Beleving; waarom gebeurt het?</a:t>
            </a:r>
          </a:p>
        </p:txBody>
      </p:sp>
    </p:spTree>
    <p:extLst>
      <p:ext uri="{BB962C8B-B14F-4D97-AF65-F5344CB8AC3E}">
        <p14:creationId xmlns:p14="http://schemas.microsoft.com/office/powerpoint/2010/main" val="18800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p:cTn id="54" dur="500" fill="hold"/>
                                        <p:tgtEl>
                                          <p:spTgt spid="4"/>
                                        </p:tgtEl>
                                        <p:attrNameLst>
                                          <p:attrName>ppt_w</p:attrName>
                                        </p:attrNameLst>
                                      </p:cBhvr>
                                      <p:tavLst>
                                        <p:tav tm="0">
                                          <p:val>
                                            <p:fltVal val="0"/>
                                          </p:val>
                                        </p:tav>
                                        <p:tav tm="100000">
                                          <p:val>
                                            <p:strVal val="#ppt_w"/>
                                          </p:val>
                                        </p:tav>
                                      </p:tavLst>
                                    </p:anim>
                                    <p:anim calcmode="lin" valueType="num">
                                      <p:cBhvr>
                                        <p:cTn id="55" dur="500" fill="hold"/>
                                        <p:tgtEl>
                                          <p:spTgt spid="4"/>
                                        </p:tgtEl>
                                        <p:attrNameLst>
                                          <p:attrName>ppt_h</p:attrName>
                                        </p:attrNameLst>
                                      </p:cBhvr>
                                      <p:tavLst>
                                        <p:tav tm="0">
                                          <p:val>
                                            <p:fltVal val="0"/>
                                          </p:val>
                                        </p:tav>
                                        <p:tav tm="100000">
                                          <p:val>
                                            <p:strVal val="#ppt_h"/>
                                          </p:val>
                                        </p:tav>
                                      </p:tavLst>
                                    </p:anim>
                                    <p:animEffect transition="in" filter="fade">
                                      <p:cBhvr>
                                        <p:cTn id="5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P spid="19"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
            <a:ext cx="12192000" cy="1324154"/>
          </a:xfrm>
          <a:prstGeom prst="rect">
            <a:avLst/>
          </a:prstGeom>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2830" y="367711"/>
            <a:ext cx="2274449" cy="654090"/>
          </a:xfrm>
          <a:prstGeom prst="rect">
            <a:avLst/>
          </a:prstGeom>
        </p:spPr>
      </p:pic>
      <p:pic>
        <p:nvPicPr>
          <p:cNvPr id="21" name="Afbeelding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465" y="6249246"/>
            <a:ext cx="1690516" cy="472229"/>
          </a:xfrm>
          <a:prstGeom prst="rect">
            <a:avLst/>
          </a:prstGeom>
        </p:spPr>
      </p:pic>
      <p:sp>
        <p:nvSpPr>
          <p:cNvPr id="7" name="Tekstvak 6"/>
          <p:cNvSpPr txBox="1"/>
          <p:nvPr/>
        </p:nvSpPr>
        <p:spPr>
          <a:xfrm>
            <a:off x="133969" y="14103"/>
            <a:ext cx="1574992" cy="1200329"/>
          </a:xfrm>
          <a:prstGeom prst="rect">
            <a:avLst/>
          </a:prstGeom>
          <a:noFill/>
        </p:spPr>
        <p:txBody>
          <a:bodyPr wrap="square" rtlCol="0">
            <a:spAutoFit/>
          </a:bodyPr>
          <a:lstStyle/>
          <a:p>
            <a:pPr algn="r"/>
            <a:r>
              <a:rPr lang="nl-NL" sz="7200" b="1" dirty="0">
                <a:solidFill>
                  <a:schemeClr val="bg1"/>
                </a:solidFill>
                <a:latin typeface="Open Sans" charset="0"/>
                <a:ea typeface="Open Sans" charset="0"/>
                <a:cs typeface="Open Sans" charset="0"/>
              </a:rPr>
              <a:t>3</a:t>
            </a:r>
          </a:p>
        </p:txBody>
      </p:sp>
      <p:sp>
        <p:nvSpPr>
          <p:cNvPr id="10" name="Tekstvak 9">
            <a:extLst>
              <a:ext uri="{FF2B5EF4-FFF2-40B4-BE49-F238E27FC236}">
                <a16:creationId xmlns:a16="http://schemas.microsoft.com/office/drawing/2014/main" id="{B997639E-B1A6-4524-B909-0C4319A2A69B}"/>
              </a:ext>
            </a:extLst>
          </p:cNvPr>
          <p:cNvSpPr txBox="1"/>
          <p:nvPr/>
        </p:nvSpPr>
        <p:spPr>
          <a:xfrm>
            <a:off x="679656" y="2376251"/>
            <a:ext cx="2998800" cy="3820928"/>
          </a:xfrm>
          <a:prstGeom prst="rect">
            <a:avLst/>
          </a:prstGeom>
          <a:solidFill>
            <a:srgbClr val="EBEDEF"/>
          </a:solidFill>
          <a:ln>
            <a:noFill/>
          </a:ln>
        </p:spPr>
        <p:txBody>
          <a:bodyPr wrap="square" lIns="180000" tIns="108000" rIns="180000" bIns="108000" rtlCol="0">
            <a:spAutoFit/>
          </a:bodyPr>
          <a:lstStyle/>
          <a:p>
            <a:pPr algn="just"/>
            <a:endParaRPr lang="nl-NL" sz="1000" dirty="0">
              <a:solidFill>
                <a:srgbClr val="1F618E"/>
              </a:solidFill>
              <a:latin typeface="Helvetica Neue" charset="0"/>
              <a:ea typeface="Helvetica Neue" charset="0"/>
              <a:cs typeface="Helvetica Neue" charset="0"/>
            </a:endParaRPr>
          </a:p>
        </p:txBody>
      </p:sp>
      <p:sp>
        <p:nvSpPr>
          <p:cNvPr id="11" name="Tekstvak 10">
            <a:extLst>
              <a:ext uri="{FF2B5EF4-FFF2-40B4-BE49-F238E27FC236}">
                <a16:creationId xmlns:a16="http://schemas.microsoft.com/office/drawing/2014/main" id="{FF049431-61F1-4419-8A7C-A8E177EC5ECC}"/>
              </a:ext>
            </a:extLst>
          </p:cNvPr>
          <p:cNvSpPr txBox="1"/>
          <p:nvPr/>
        </p:nvSpPr>
        <p:spPr>
          <a:xfrm>
            <a:off x="981993" y="2556150"/>
            <a:ext cx="2568682" cy="3046988"/>
          </a:xfrm>
          <a:prstGeom prst="rect">
            <a:avLst/>
          </a:prstGeom>
          <a:noFill/>
        </p:spPr>
        <p:txBody>
          <a:bodyPr wrap="square" rtlCol="0">
            <a:spAutoFit/>
          </a:bodyPr>
          <a:lstStyle/>
          <a:p>
            <a:r>
              <a:rPr lang="nl-NL" sz="1600" b="1" dirty="0">
                <a:solidFill>
                  <a:srgbClr val="1F618E"/>
                </a:solidFill>
              </a:rPr>
              <a:t>Individuele context</a:t>
            </a:r>
          </a:p>
          <a:p>
            <a:pPr marL="285750" indent="-285750">
              <a:buFont typeface="Arial" charset="0"/>
              <a:buChar char="•"/>
            </a:pPr>
            <a:r>
              <a:rPr lang="nl-NL" sz="1600" dirty="0"/>
              <a:t>Eerdere ervaringen</a:t>
            </a:r>
          </a:p>
          <a:p>
            <a:pPr marL="285750" indent="-285750">
              <a:buFont typeface="Arial" charset="0"/>
              <a:buChar char="•"/>
            </a:pPr>
            <a:r>
              <a:rPr lang="nl-NL" sz="1600" dirty="0"/>
              <a:t>Verwachtingen</a:t>
            </a:r>
          </a:p>
          <a:p>
            <a:pPr marL="285750" indent="-285750">
              <a:buFont typeface="Arial" charset="0"/>
              <a:buChar char="•"/>
            </a:pPr>
            <a:r>
              <a:rPr lang="nl-NL" sz="1600" dirty="0"/>
              <a:t>Betrokkenheid</a:t>
            </a:r>
          </a:p>
          <a:p>
            <a:pPr marL="285750" indent="-285750">
              <a:buFont typeface="Arial" charset="0"/>
              <a:buChar char="•"/>
            </a:pPr>
            <a:r>
              <a:rPr lang="nl-NL" sz="1600" dirty="0"/>
              <a:t>Kennis</a:t>
            </a:r>
          </a:p>
          <a:p>
            <a:pPr marL="285750" indent="-285750">
              <a:buFont typeface="Arial" charset="0"/>
              <a:buChar char="•"/>
            </a:pPr>
            <a:r>
              <a:rPr lang="nl-NL" sz="1600" dirty="0"/>
              <a:t>Redenen</a:t>
            </a:r>
          </a:p>
          <a:p>
            <a:pPr marL="285750" indent="-285750">
              <a:buFont typeface="Arial" charset="0"/>
              <a:buChar char="•"/>
            </a:pPr>
            <a:r>
              <a:rPr lang="nl-NL" sz="1600" dirty="0"/>
              <a:t>Stemming</a:t>
            </a:r>
          </a:p>
          <a:p>
            <a:pPr marL="285750" indent="-285750">
              <a:buFontTx/>
              <a:buChar char="-"/>
            </a:pPr>
            <a:endParaRPr lang="nl-NL" sz="1600" dirty="0"/>
          </a:p>
          <a:p>
            <a:r>
              <a:rPr lang="nl-NL" sz="1600" b="1" dirty="0">
                <a:solidFill>
                  <a:srgbClr val="1F618E"/>
                </a:solidFill>
              </a:rPr>
              <a:t>Sociale context</a:t>
            </a:r>
          </a:p>
          <a:p>
            <a:pPr marL="285750" indent="-285750">
              <a:buFont typeface="Arial" charset="0"/>
              <a:buChar char="•"/>
            </a:pPr>
            <a:r>
              <a:rPr lang="nl-NL" sz="1600" dirty="0"/>
              <a:t>Bedrijf of plaats</a:t>
            </a:r>
          </a:p>
          <a:p>
            <a:pPr marL="285750" indent="-285750">
              <a:buFont typeface="Arial" charset="0"/>
              <a:buChar char="•"/>
            </a:pPr>
            <a:r>
              <a:rPr lang="nl-NL" sz="1600" dirty="0"/>
              <a:t>Andere mensen</a:t>
            </a:r>
          </a:p>
          <a:p>
            <a:pPr marL="285750" indent="-285750">
              <a:buFont typeface="Arial" charset="0"/>
              <a:buChar char="•"/>
            </a:pPr>
            <a:r>
              <a:rPr lang="nl-NL" sz="1600" dirty="0" err="1"/>
              <a:t>Communities</a:t>
            </a:r>
            <a:endParaRPr lang="nl-NL" sz="1600" dirty="0"/>
          </a:p>
        </p:txBody>
      </p:sp>
      <p:sp>
        <p:nvSpPr>
          <p:cNvPr id="13" name="Tekstvak 12">
            <a:extLst>
              <a:ext uri="{FF2B5EF4-FFF2-40B4-BE49-F238E27FC236}">
                <a16:creationId xmlns:a16="http://schemas.microsoft.com/office/drawing/2014/main" id="{FF5E7C11-6A5A-494F-AB2A-F6D2A3F5BF5E}"/>
              </a:ext>
            </a:extLst>
          </p:cNvPr>
          <p:cNvSpPr txBox="1"/>
          <p:nvPr/>
        </p:nvSpPr>
        <p:spPr>
          <a:xfrm>
            <a:off x="4562228" y="2376251"/>
            <a:ext cx="2998800" cy="3820928"/>
          </a:xfrm>
          <a:prstGeom prst="rect">
            <a:avLst/>
          </a:prstGeom>
          <a:solidFill>
            <a:srgbClr val="EBEDEF"/>
          </a:solidFill>
          <a:ln>
            <a:noFill/>
          </a:ln>
        </p:spPr>
        <p:txBody>
          <a:bodyPr wrap="square" lIns="180000" tIns="108000" rIns="180000" bIns="108000" rtlCol="0">
            <a:spAutoFit/>
          </a:bodyPr>
          <a:lstStyle/>
          <a:p>
            <a:pPr algn="just"/>
            <a:endParaRPr lang="nl-NL" sz="1000" dirty="0">
              <a:solidFill>
                <a:srgbClr val="1F618E"/>
              </a:solidFill>
              <a:latin typeface="Helvetica Neue" charset="0"/>
              <a:ea typeface="Helvetica Neue" charset="0"/>
              <a:cs typeface="Helvetica Neue" charset="0"/>
            </a:endParaRPr>
          </a:p>
        </p:txBody>
      </p:sp>
      <p:sp>
        <p:nvSpPr>
          <p:cNvPr id="16" name="Tekstvak 15">
            <a:extLst>
              <a:ext uri="{FF2B5EF4-FFF2-40B4-BE49-F238E27FC236}">
                <a16:creationId xmlns:a16="http://schemas.microsoft.com/office/drawing/2014/main" id="{C691493D-5341-45FF-BF50-8A7704CAB549}"/>
              </a:ext>
            </a:extLst>
          </p:cNvPr>
          <p:cNvSpPr txBox="1"/>
          <p:nvPr/>
        </p:nvSpPr>
        <p:spPr>
          <a:xfrm>
            <a:off x="4864565" y="2556150"/>
            <a:ext cx="2568682" cy="3539430"/>
          </a:xfrm>
          <a:prstGeom prst="rect">
            <a:avLst/>
          </a:prstGeom>
          <a:noFill/>
        </p:spPr>
        <p:txBody>
          <a:bodyPr wrap="square" rtlCol="0">
            <a:spAutoFit/>
          </a:bodyPr>
          <a:lstStyle/>
          <a:p>
            <a:r>
              <a:rPr lang="nl-NL" sz="1600" b="1" dirty="0">
                <a:solidFill>
                  <a:srgbClr val="1F618E"/>
                </a:solidFill>
              </a:rPr>
              <a:t>Content</a:t>
            </a:r>
          </a:p>
          <a:p>
            <a:pPr marL="285750" indent="-285750">
              <a:buFont typeface="Arial" panose="020B0604020202020204" pitchFamily="34" charset="0"/>
              <a:buChar char="•"/>
            </a:pPr>
            <a:r>
              <a:rPr lang="nl-NL" sz="1600" dirty="0"/>
              <a:t>Concept </a:t>
            </a:r>
          </a:p>
          <a:p>
            <a:pPr marL="285750" indent="-285750">
              <a:buFont typeface="Arial" panose="020B0604020202020204" pitchFamily="34" charset="0"/>
              <a:buChar char="•"/>
            </a:pPr>
            <a:r>
              <a:rPr lang="nl-NL" sz="1600" dirty="0"/>
              <a:t>Waarden</a:t>
            </a:r>
          </a:p>
          <a:p>
            <a:endParaRPr lang="nl-NL" sz="1600" dirty="0"/>
          </a:p>
          <a:p>
            <a:r>
              <a:rPr lang="nl-NL" sz="1600" b="1" dirty="0">
                <a:solidFill>
                  <a:srgbClr val="1F618E"/>
                </a:solidFill>
              </a:rPr>
              <a:t>Vorm</a:t>
            </a:r>
          </a:p>
          <a:p>
            <a:pPr marL="285750" indent="-285750">
              <a:buFont typeface="Arial" panose="020B0604020202020204" pitchFamily="34" charset="0"/>
              <a:buChar char="•"/>
            </a:pPr>
            <a:r>
              <a:rPr lang="nl-NL" sz="1600" dirty="0"/>
              <a:t>Setting </a:t>
            </a:r>
          </a:p>
          <a:p>
            <a:endParaRPr lang="nl-NL" sz="1600" dirty="0"/>
          </a:p>
          <a:p>
            <a:r>
              <a:rPr lang="nl-NL" sz="1600" b="1" dirty="0" err="1">
                <a:solidFill>
                  <a:srgbClr val="1F618E"/>
                </a:solidFill>
              </a:rPr>
              <a:t>Belevings</a:t>
            </a:r>
            <a:r>
              <a:rPr lang="nl-NL" sz="1600" b="1" dirty="0">
                <a:solidFill>
                  <a:srgbClr val="1F618E"/>
                </a:solidFill>
              </a:rPr>
              <a:t> Instrumenten</a:t>
            </a:r>
          </a:p>
          <a:p>
            <a:pPr marL="285750" indent="-285750">
              <a:buFont typeface="Arial" charset="0"/>
              <a:buChar char="•"/>
            </a:pPr>
            <a:r>
              <a:rPr lang="nl-NL" sz="1600" dirty="0"/>
              <a:t>Storytelling</a:t>
            </a:r>
          </a:p>
          <a:p>
            <a:pPr marL="285750" indent="-285750">
              <a:buFont typeface="Arial" charset="0"/>
              <a:buChar char="•"/>
            </a:pPr>
            <a:r>
              <a:rPr lang="nl-NL" sz="1600" dirty="0"/>
              <a:t>Thematisering</a:t>
            </a:r>
          </a:p>
          <a:p>
            <a:pPr marL="285750" indent="-285750">
              <a:buFont typeface="Arial" charset="0"/>
              <a:buChar char="•"/>
            </a:pPr>
            <a:r>
              <a:rPr lang="nl-NL" sz="1600" dirty="0"/>
              <a:t>Zintuigen</a:t>
            </a:r>
          </a:p>
          <a:p>
            <a:pPr marL="285750" indent="-285750">
              <a:buFont typeface="Arial" charset="0"/>
              <a:buChar char="•"/>
            </a:pPr>
            <a:r>
              <a:rPr lang="nl-NL" sz="1600" dirty="0"/>
              <a:t>Spel</a:t>
            </a:r>
          </a:p>
          <a:p>
            <a:pPr marL="285750" indent="-285750">
              <a:buFont typeface="Arial" charset="0"/>
              <a:buChar char="•"/>
            </a:pPr>
            <a:r>
              <a:rPr lang="nl-NL" sz="1600" dirty="0"/>
              <a:t>Co-Creatie</a:t>
            </a:r>
          </a:p>
          <a:p>
            <a:pPr marL="285750" indent="-285750">
              <a:buFont typeface="Arial" charset="0"/>
              <a:buChar char="•"/>
            </a:pPr>
            <a:r>
              <a:rPr lang="nl-NL" sz="1600" dirty="0"/>
              <a:t>Personeel</a:t>
            </a:r>
          </a:p>
        </p:txBody>
      </p:sp>
      <p:sp>
        <p:nvSpPr>
          <p:cNvPr id="17" name="Tekstvak 16">
            <a:extLst>
              <a:ext uri="{FF2B5EF4-FFF2-40B4-BE49-F238E27FC236}">
                <a16:creationId xmlns:a16="http://schemas.microsoft.com/office/drawing/2014/main" id="{9E0C3449-7F6A-4772-BEAE-71C7D02F8629}"/>
              </a:ext>
            </a:extLst>
          </p:cNvPr>
          <p:cNvSpPr txBox="1"/>
          <p:nvPr/>
        </p:nvSpPr>
        <p:spPr>
          <a:xfrm>
            <a:off x="8438772" y="2379859"/>
            <a:ext cx="2998507" cy="721132"/>
          </a:xfrm>
          <a:prstGeom prst="rect">
            <a:avLst/>
          </a:prstGeom>
          <a:solidFill>
            <a:srgbClr val="EBEDEF"/>
          </a:solidFill>
          <a:ln>
            <a:noFill/>
          </a:ln>
        </p:spPr>
        <p:txBody>
          <a:bodyPr wrap="square" lIns="180000" tIns="108000" rIns="180000" bIns="108000" rtlCol="0">
            <a:spAutoFit/>
          </a:bodyPr>
          <a:lstStyle/>
          <a:p>
            <a:pPr algn="just"/>
            <a:endParaRPr lang="nl-NL" sz="1000" dirty="0">
              <a:solidFill>
                <a:srgbClr val="1F618E"/>
              </a:solidFill>
              <a:latin typeface="Helvetica Neue" charset="0"/>
              <a:ea typeface="Helvetica Neue" charset="0"/>
              <a:cs typeface="Helvetica Neue" charset="0"/>
            </a:endParaRPr>
          </a:p>
        </p:txBody>
      </p:sp>
      <p:sp>
        <p:nvSpPr>
          <p:cNvPr id="18" name="Tekstvak 17">
            <a:extLst>
              <a:ext uri="{FF2B5EF4-FFF2-40B4-BE49-F238E27FC236}">
                <a16:creationId xmlns:a16="http://schemas.microsoft.com/office/drawing/2014/main" id="{D19A3C97-E64D-416A-A4C2-4FD0EDF66733}"/>
              </a:ext>
            </a:extLst>
          </p:cNvPr>
          <p:cNvSpPr txBox="1"/>
          <p:nvPr/>
        </p:nvSpPr>
        <p:spPr>
          <a:xfrm>
            <a:off x="8747138" y="2556150"/>
            <a:ext cx="2568682" cy="338554"/>
          </a:xfrm>
          <a:prstGeom prst="rect">
            <a:avLst/>
          </a:prstGeom>
          <a:noFill/>
        </p:spPr>
        <p:txBody>
          <a:bodyPr wrap="square" rtlCol="0">
            <a:spAutoFit/>
          </a:bodyPr>
          <a:lstStyle/>
          <a:p>
            <a:r>
              <a:rPr lang="nl-NL" sz="1600" b="1" dirty="0">
                <a:solidFill>
                  <a:srgbClr val="1F618E"/>
                </a:solidFill>
              </a:rPr>
              <a:t>Basic </a:t>
            </a:r>
            <a:r>
              <a:rPr lang="nl-NL" sz="1600" b="1" dirty="0" err="1">
                <a:solidFill>
                  <a:srgbClr val="1F618E"/>
                </a:solidFill>
              </a:rPr>
              <a:t>experience</a:t>
            </a:r>
            <a:endParaRPr lang="nl-NL" sz="1600" b="1" dirty="0">
              <a:solidFill>
                <a:srgbClr val="1F618E"/>
              </a:solidFill>
            </a:endParaRPr>
          </a:p>
        </p:txBody>
      </p:sp>
      <p:sp>
        <p:nvSpPr>
          <p:cNvPr id="19" name="Tekstvak 18">
            <a:extLst>
              <a:ext uri="{FF2B5EF4-FFF2-40B4-BE49-F238E27FC236}">
                <a16:creationId xmlns:a16="http://schemas.microsoft.com/office/drawing/2014/main" id="{A194903E-BF57-408F-AD35-465C31F07B95}"/>
              </a:ext>
            </a:extLst>
          </p:cNvPr>
          <p:cNvSpPr txBox="1"/>
          <p:nvPr/>
        </p:nvSpPr>
        <p:spPr>
          <a:xfrm>
            <a:off x="8444801" y="5476047"/>
            <a:ext cx="2998507" cy="721132"/>
          </a:xfrm>
          <a:prstGeom prst="rect">
            <a:avLst/>
          </a:prstGeom>
          <a:solidFill>
            <a:srgbClr val="EBEDEF"/>
          </a:solidFill>
          <a:ln>
            <a:noFill/>
          </a:ln>
        </p:spPr>
        <p:txBody>
          <a:bodyPr wrap="square" lIns="180000" tIns="108000" rIns="180000" bIns="108000" rtlCol="0">
            <a:spAutoFit/>
          </a:bodyPr>
          <a:lstStyle/>
          <a:p>
            <a:pPr algn="just"/>
            <a:endParaRPr lang="nl-NL" sz="1000" dirty="0">
              <a:solidFill>
                <a:srgbClr val="1F618E"/>
              </a:solidFill>
              <a:latin typeface="Helvetica Neue" charset="0"/>
              <a:ea typeface="Helvetica Neue" charset="0"/>
              <a:cs typeface="Helvetica Neue" charset="0"/>
            </a:endParaRPr>
          </a:p>
        </p:txBody>
      </p:sp>
      <p:sp>
        <p:nvSpPr>
          <p:cNvPr id="20" name="Tekstvak 19">
            <a:extLst>
              <a:ext uri="{FF2B5EF4-FFF2-40B4-BE49-F238E27FC236}">
                <a16:creationId xmlns:a16="http://schemas.microsoft.com/office/drawing/2014/main" id="{56F0296C-78C1-4D3A-86F8-2429156B2DBD}"/>
              </a:ext>
            </a:extLst>
          </p:cNvPr>
          <p:cNvSpPr txBox="1"/>
          <p:nvPr/>
        </p:nvSpPr>
        <p:spPr>
          <a:xfrm>
            <a:off x="8747138" y="5655946"/>
            <a:ext cx="2568682" cy="338554"/>
          </a:xfrm>
          <a:prstGeom prst="rect">
            <a:avLst/>
          </a:prstGeom>
          <a:noFill/>
        </p:spPr>
        <p:txBody>
          <a:bodyPr wrap="square" rtlCol="0">
            <a:spAutoFit/>
          </a:bodyPr>
          <a:lstStyle/>
          <a:p>
            <a:r>
              <a:rPr lang="nl-NL" sz="1600" b="1" dirty="0" err="1">
                <a:solidFill>
                  <a:srgbClr val="1F618E"/>
                </a:solidFill>
              </a:rPr>
              <a:t>Transforming</a:t>
            </a:r>
            <a:r>
              <a:rPr lang="nl-NL" sz="1600" b="1" dirty="0">
                <a:solidFill>
                  <a:srgbClr val="1F618E"/>
                </a:solidFill>
              </a:rPr>
              <a:t> </a:t>
            </a:r>
            <a:r>
              <a:rPr lang="nl-NL" sz="1600" b="1" dirty="0" err="1">
                <a:solidFill>
                  <a:srgbClr val="1F618E"/>
                </a:solidFill>
              </a:rPr>
              <a:t>experience</a:t>
            </a:r>
            <a:endParaRPr lang="nl-NL" sz="1600" b="1" dirty="0">
              <a:solidFill>
                <a:srgbClr val="1F618E"/>
              </a:solidFill>
            </a:endParaRPr>
          </a:p>
        </p:txBody>
      </p:sp>
      <p:sp>
        <p:nvSpPr>
          <p:cNvPr id="22" name="Tekstvak 21">
            <a:extLst>
              <a:ext uri="{FF2B5EF4-FFF2-40B4-BE49-F238E27FC236}">
                <a16:creationId xmlns:a16="http://schemas.microsoft.com/office/drawing/2014/main" id="{0F8CB406-1DF3-473D-A6B7-912CF97E0B8C}"/>
              </a:ext>
            </a:extLst>
          </p:cNvPr>
          <p:cNvSpPr txBox="1"/>
          <p:nvPr/>
        </p:nvSpPr>
        <p:spPr>
          <a:xfrm>
            <a:off x="8444801" y="3926149"/>
            <a:ext cx="2998507" cy="721132"/>
          </a:xfrm>
          <a:prstGeom prst="rect">
            <a:avLst/>
          </a:prstGeom>
          <a:solidFill>
            <a:srgbClr val="EBEDEF"/>
          </a:solidFill>
          <a:ln>
            <a:noFill/>
          </a:ln>
        </p:spPr>
        <p:txBody>
          <a:bodyPr wrap="square" lIns="180000" tIns="108000" rIns="180000" bIns="108000" rtlCol="0">
            <a:spAutoFit/>
          </a:bodyPr>
          <a:lstStyle/>
          <a:p>
            <a:pPr algn="just"/>
            <a:endParaRPr lang="nl-NL" sz="1000" dirty="0">
              <a:solidFill>
                <a:srgbClr val="1F618E"/>
              </a:solidFill>
              <a:latin typeface="Helvetica Neue" charset="0"/>
              <a:ea typeface="Helvetica Neue" charset="0"/>
              <a:cs typeface="Helvetica Neue" charset="0"/>
            </a:endParaRPr>
          </a:p>
        </p:txBody>
      </p:sp>
      <p:sp>
        <p:nvSpPr>
          <p:cNvPr id="23" name="Tekstvak 22">
            <a:extLst>
              <a:ext uri="{FF2B5EF4-FFF2-40B4-BE49-F238E27FC236}">
                <a16:creationId xmlns:a16="http://schemas.microsoft.com/office/drawing/2014/main" id="{756E4C80-A164-4EC1-83A0-58450DF560BA}"/>
              </a:ext>
            </a:extLst>
          </p:cNvPr>
          <p:cNvSpPr txBox="1"/>
          <p:nvPr/>
        </p:nvSpPr>
        <p:spPr>
          <a:xfrm>
            <a:off x="8747138" y="4106048"/>
            <a:ext cx="2568682" cy="338554"/>
          </a:xfrm>
          <a:prstGeom prst="rect">
            <a:avLst/>
          </a:prstGeom>
          <a:noFill/>
        </p:spPr>
        <p:txBody>
          <a:bodyPr wrap="square" rtlCol="0">
            <a:spAutoFit/>
          </a:bodyPr>
          <a:lstStyle/>
          <a:p>
            <a:r>
              <a:rPr lang="nl-NL" sz="1600" b="1" dirty="0">
                <a:solidFill>
                  <a:srgbClr val="1F618E"/>
                </a:solidFill>
              </a:rPr>
              <a:t>Memorabel </a:t>
            </a:r>
            <a:r>
              <a:rPr lang="nl-NL" sz="1600" b="1" dirty="0" err="1">
                <a:solidFill>
                  <a:srgbClr val="1F618E"/>
                </a:solidFill>
              </a:rPr>
              <a:t>experience</a:t>
            </a:r>
            <a:endParaRPr lang="nl-NL" sz="1600" b="1" dirty="0">
              <a:solidFill>
                <a:srgbClr val="1F618E"/>
              </a:solidFill>
            </a:endParaRPr>
          </a:p>
        </p:txBody>
      </p:sp>
      <p:sp>
        <p:nvSpPr>
          <p:cNvPr id="24" name="Tekstvak 23">
            <a:extLst>
              <a:ext uri="{FF2B5EF4-FFF2-40B4-BE49-F238E27FC236}">
                <a16:creationId xmlns:a16="http://schemas.microsoft.com/office/drawing/2014/main" id="{F3D1965A-64C7-4690-8320-921852070C21}"/>
              </a:ext>
            </a:extLst>
          </p:cNvPr>
          <p:cNvSpPr txBox="1"/>
          <p:nvPr/>
        </p:nvSpPr>
        <p:spPr>
          <a:xfrm>
            <a:off x="679948" y="1636978"/>
            <a:ext cx="2998508" cy="371998"/>
          </a:xfrm>
          <a:prstGeom prst="homePlate">
            <a:avLst/>
          </a:prstGeom>
          <a:solidFill>
            <a:srgbClr val="1F618E"/>
          </a:solidFill>
          <a:ln>
            <a:noFill/>
          </a:ln>
        </p:spPr>
        <p:txBody>
          <a:bodyPr wrap="square" lIns="180000" tIns="108000" rIns="180000" bIns="108000" rtlCol="0">
            <a:spAutoFit/>
          </a:bodyPr>
          <a:lstStyle/>
          <a:p>
            <a:pPr algn="just"/>
            <a:endParaRPr lang="nl-NL" sz="1000" dirty="0">
              <a:solidFill>
                <a:srgbClr val="1F618E"/>
              </a:solidFill>
              <a:latin typeface="Helvetica Neue" charset="0"/>
              <a:ea typeface="Helvetica Neue" charset="0"/>
              <a:cs typeface="Helvetica Neue" charset="0"/>
            </a:endParaRPr>
          </a:p>
        </p:txBody>
      </p:sp>
      <p:sp>
        <p:nvSpPr>
          <p:cNvPr id="25" name="Tekstvak 24">
            <a:extLst>
              <a:ext uri="{FF2B5EF4-FFF2-40B4-BE49-F238E27FC236}">
                <a16:creationId xmlns:a16="http://schemas.microsoft.com/office/drawing/2014/main" id="{2D135073-5FBF-47A1-B2CF-EB95666B3DDD}"/>
              </a:ext>
            </a:extLst>
          </p:cNvPr>
          <p:cNvSpPr txBox="1"/>
          <p:nvPr/>
        </p:nvSpPr>
        <p:spPr>
          <a:xfrm>
            <a:off x="894715" y="1612933"/>
            <a:ext cx="2568682" cy="338554"/>
          </a:xfrm>
          <a:prstGeom prst="rect">
            <a:avLst/>
          </a:prstGeom>
          <a:noFill/>
        </p:spPr>
        <p:txBody>
          <a:bodyPr wrap="square" rtlCol="0">
            <a:spAutoFit/>
          </a:bodyPr>
          <a:lstStyle/>
          <a:p>
            <a:r>
              <a:rPr lang="nl-NL" sz="1600" b="1" dirty="0">
                <a:solidFill>
                  <a:schemeClr val="bg1"/>
                </a:solidFill>
              </a:rPr>
              <a:t>Pre-exposure fase</a:t>
            </a:r>
          </a:p>
        </p:txBody>
      </p:sp>
      <p:sp>
        <p:nvSpPr>
          <p:cNvPr id="26" name="Tekstvak 25">
            <a:extLst>
              <a:ext uri="{FF2B5EF4-FFF2-40B4-BE49-F238E27FC236}">
                <a16:creationId xmlns:a16="http://schemas.microsoft.com/office/drawing/2014/main" id="{D40CD89A-8292-4DA1-8926-13F1EF23F9F9}"/>
              </a:ext>
            </a:extLst>
          </p:cNvPr>
          <p:cNvSpPr txBox="1"/>
          <p:nvPr/>
        </p:nvSpPr>
        <p:spPr>
          <a:xfrm>
            <a:off x="4562520" y="1636978"/>
            <a:ext cx="2998508" cy="371998"/>
          </a:xfrm>
          <a:prstGeom prst="homePlate">
            <a:avLst/>
          </a:prstGeom>
          <a:solidFill>
            <a:srgbClr val="1F618E"/>
          </a:solidFill>
          <a:ln>
            <a:noFill/>
          </a:ln>
        </p:spPr>
        <p:txBody>
          <a:bodyPr wrap="square" lIns="180000" tIns="108000" rIns="180000" bIns="108000" rtlCol="0">
            <a:spAutoFit/>
          </a:bodyPr>
          <a:lstStyle/>
          <a:p>
            <a:pPr algn="just"/>
            <a:endParaRPr lang="nl-NL" sz="1000" dirty="0">
              <a:solidFill>
                <a:srgbClr val="1F618E"/>
              </a:solidFill>
              <a:latin typeface="Helvetica Neue" charset="0"/>
              <a:ea typeface="Helvetica Neue" charset="0"/>
              <a:cs typeface="Helvetica Neue" charset="0"/>
            </a:endParaRPr>
          </a:p>
        </p:txBody>
      </p:sp>
      <p:sp>
        <p:nvSpPr>
          <p:cNvPr id="27" name="Tekstvak 26">
            <a:extLst>
              <a:ext uri="{FF2B5EF4-FFF2-40B4-BE49-F238E27FC236}">
                <a16:creationId xmlns:a16="http://schemas.microsoft.com/office/drawing/2014/main" id="{7477A6D4-E54E-4F14-9162-4C3A4066DE14}"/>
              </a:ext>
            </a:extLst>
          </p:cNvPr>
          <p:cNvSpPr txBox="1"/>
          <p:nvPr/>
        </p:nvSpPr>
        <p:spPr>
          <a:xfrm>
            <a:off x="4864857" y="1636978"/>
            <a:ext cx="2568682" cy="338554"/>
          </a:xfrm>
          <a:prstGeom prst="rect">
            <a:avLst/>
          </a:prstGeom>
          <a:noFill/>
        </p:spPr>
        <p:txBody>
          <a:bodyPr wrap="square" rtlCol="0">
            <a:spAutoFit/>
          </a:bodyPr>
          <a:lstStyle/>
          <a:p>
            <a:r>
              <a:rPr lang="nl-NL" sz="1600" b="1" dirty="0">
                <a:solidFill>
                  <a:schemeClr val="bg1"/>
                </a:solidFill>
              </a:rPr>
              <a:t>Direct-exposure fase</a:t>
            </a:r>
          </a:p>
        </p:txBody>
      </p:sp>
      <p:sp>
        <p:nvSpPr>
          <p:cNvPr id="28" name="Tekstvak 27">
            <a:extLst>
              <a:ext uri="{FF2B5EF4-FFF2-40B4-BE49-F238E27FC236}">
                <a16:creationId xmlns:a16="http://schemas.microsoft.com/office/drawing/2014/main" id="{81EF5007-2617-4E47-9221-C7C46A10B89D}"/>
              </a:ext>
            </a:extLst>
          </p:cNvPr>
          <p:cNvSpPr txBox="1"/>
          <p:nvPr/>
        </p:nvSpPr>
        <p:spPr>
          <a:xfrm>
            <a:off x="8444800" y="1636978"/>
            <a:ext cx="2998508" cy="371998"/>
          </a:xfrm>
          <a:prstGeom prst="homePlate">
            <a:avLst/>
          </a:prstGeom>
          <a:solidFill>
            <a:srgbClr val="1F618E"/>
          </a:solidFill>
          <a:ln>
            <a:noFill/>
          </a:ln>
        </p:spPr>
        <p:txBody>
          <a:bodyPr wrap="square" lIns="180000" tIns="108000" rIns="180000" bIns="108000" rtlCol="0">
            <a:spAutoFit/>
          </a:bodyPr>
          <a:lstStyle/>
          <a:p>
            <a:pPr algn="just"/>
            <a:endParaRPr lang="nl-NL" sz="1000" dirty="0">
              <a:solidFill>
                <a:srgbClr val="1F618E"/>
              </a:solidFill>
              <a:latin typeface="Helvetica Neue" charset="0"/>
              <a:ea typeface="Helvetica Neue" charset="0"/>
              <a:cs typeface="Helvetica Neue" charset="0"/>
            </a:endParaRPr>
          </a:p>
        </p:txBody>
      </p:sp>
      <p:sp>
        <p:nvSpPr>
          <p:cNvPr id="29" name="Tekstvak 28">
            <a:extLst>
              <a:ext uri="{FF2B5EF4-FFF2-40B4-BE49-F238E27FC236}">
                <a16:creationId xmlns:a16="http://schemas.microsoft.com/office/drawing/2014/main" id="{E571918F-8A35-41C8-A416-E5083BFD01B0}"/>
              </a:ext>
            </a:extLst>
          </p:cNvPr>
          <p:cNvSpPr txBox="1"/>
          <p:nvPr/>
        </p:nvSpPr>
        <p:spPr>
          <a:xfrm>
            <a:off x="8728603" y="1625691"/>
            <a:ext cx="2568682" cy="338554"/>
          </a:xfrm>
          <a:prstGeom prst="rect">
            <a:avLst/>
          </a:prstGeom>
          <a:noFill/>
        </p:spPr>
        <p:txBody>
          <a:bodyPr wrap="square" rtlCol="0">
            <a:spAutoFit/>
          </a:bodyPr>
          <a:lstStyle/>
          <a:p>
            <a:r>
              <a:rPr lang="nl-NL" sz="1600" b="1" dirty="0">
                <a:solidFill>
                  <a:schemeClr val="bg1"/>
                </a:solidFill>
              </a:rPr>
              <a:t>Post-exposure fase*</a:t>
            </a:r>
          </a:p>
        </p:txBody>
      </p:sp>
      <p:cxnSp>
        <p:nvCxnSpPr>
          <p:cNvPr id="30" name="Rechte verbindingslijn 29">
            <a:extLst>
              <a:ext uri="{FF2B5EF4-FFF2-40B4-BE49-F238E27FC236}">
                <a16:creationId xmlns:a16="http://schemas.microsoft.com/office/drawing/2014/main" id="{9154EBED-8BD2-46D8-8920-2CC7574AE6AE}"/>
              </a:ext>
            </a:extLst>
          </p:cNvPr>
          <p:cNvCxnSpPr>
            <a:stCxn id="10" idx="3"/>
            <a:endCxn id="13" idx="1"/>
          </p:cNvCxnSpPr>
          <p:nvPr/>
        </p:nvCxnSpPr>
        <p:spPr>
          <a:xfrm>
            <a:off x="3678456" y="4286715"/>
            <a:ext cx="883772" cy="0"/>
          </a:xfrm>
          <a:prstGeom prst="line">
            <a:avLst/>
          </a:prstGeom>
          <a:ln w="12700">
            <a:solidFill>
              <a:srgbClr val="1F618E"/>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1F6780D5-97BD-4C2C-8D4A-D85FDA4D0BF9}"/>
              </a:ext>
            </a:extLst>
          </p:cNvPr>
          <p:cNvCxnSpPr/>
          <p:nvPr/>
        </p:nvCxnSpPr>
        <p:spPr>
          <a:xfrm>
            <a:off x="7561028" y="4286715"/>
            <a:ext cx="442800" cy="0"/>
          </a:xfrm>
          <a:prstGeom prst="line">
            <a:avLst/>
          </a:prstGeom>
          <a:ln w="12700">
            <a:solidFill>
              <a:srgbClr val="1F618E"/>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2DF71B1B-344A-4DF5-9AE5-04DC18197477}"/>
              </a:ext>
            </a:extLst>
          </p:cNvPr>
          <p:cNvCxnSpPr/>
          <p:nvPr/>
        </p:nvCxnSpPr>
        <p:spPr>
          <a:xfrm>
            <a:off x="8003828" y="2723254"/>
            <a:ext cx="442800" cy="0"/>
          </a:xfrm>
          <a:prstGeom prst="line">
            <a:avLst/>
          </a:prstGeom>
          <a:ln w="12700">
            <a:solidFill>
              <a:srgbClr val="1F618E"/>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66A7ECD0-115E-4141-B712-4A3573050957}"/>
              </a:ext>
            </a:extLst>
          </p:cNvPr>
          <p:cNvCxnSpPr/>
          <p:nvPr/>
        </p:nvCxnSpPr>
        <p:spPr>
          <a:xfrm>
            <a:off x="8003828" y="4284212"/>
            <a:ext cx="442800" cy="0"/>
          </a:xfrm>
          <a:prstGeom prst="line">
            <a:avLst/>
          </a:prstGeom>
          <a:ln w="12700">
            <a:solidFill>
              <a:srgbClr val="1F618E"/>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51803A16-7032-4D08-BF37-040E3A8B7207}"/>
              </a:ext>
            </a:extLst>
          </p:cNvPr>
          <p:cNvCxnSpPr/>
          <p:nvPr/>
        </p:nvCxnSpPr>
        <p:spPr>
          <a:xfrm>
            <a:off x="8003828" y="5849359"/>
            <a:ext cx="442800" cy="0"/>
          </a:xfrm>
          <a:prstGeom prst="line">
            <a:avLst/>
          </a:prstGeom>
          <a:ln w="12700">
            <a:solidFill>
              <a:srgbClr val="1F618E"/>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841BBA16-EFDA-45C8-BCFF-D4F30B16CBE3}"/>
              </a:ext>
            </a:extLst>
          </p:cNvPr>
          <p:cNvCxnSpPr/>
          <p:nvPr/>
        </p:nvCxnSpPr>
        <p:spPr>
          <a:xfrm>
            <a:off x="8003828" y="2723254"/>
            <a:ext cx="0" cy="3126105"/>
          </a:xfrm>
          <a:prstGeom prst="line">
            <a:avLst/>
          </a:prstGeom>
          <a:ln>
            <a:solidFill>
              <a:srgbClr val="1F618E"/>
            </a:solidFill>
          </a:ln>
        </p:spPr>
        <p:style>
          <a:lnRef idx="1">
            <a:schemeClr val="accent1"/>
          </a:lnRef>
          <a:fillRef idx="0">
            <a:schemeClr val="accent1"/>
          </a:fillRef>
          <a:effectRef idx="0">
            <a:schemeClr val="accent1"/>
          </a:effectRef>
          <a:fontRef idx="minor">
            <a:schemeClr val="tx1"/>
          </a:fontRef>
        </p:style>
      </p:cxnSp>
      <p:sp>
        <p:nvSpPr>
          <p:cNvPr id="37" name="Tekstvak 36">
            <a:extLst>
              <a:ext uri="{FF2B5EF4-FFF2-40B4-BE49-F238E27FC236}">
                <a16:creationId xmlns:a16="http://schemas.microsoft.com/office/drawing/2014/main" id="{FCFD627B-A4D9-43E6-8A70-EE6ED9771946}"/>
              </a:ext>
            </a:extLst>
          </p:cNvPr>
          <p:cNvSpPr txBox="1"/>
          <p:nvPr/>
        </p:nvSpPr>
        <p:spPr>
          <a:xfrm>
            <a:off x="1708961" y="220525"/>
            <a:ext cx="7874192" cy="800219"/>
          </a:xfrm>
          <a:prstGeom prst="rect">
            <a:avLst/>
          </a:prstGeom>
          <a:noFill/>
        </p:spPr>
        <p:txBody>
          <a:bodyPr wrap="square" rtlCol="0">
            <a:spAutoFit/>
          </a:bodyPr>
          <a:lstStyle/>
          <a:p>
            <a:r>
              <a:rPr lang="nl-NL" sz="2800" b="1" dirty="0">
                <a:solidFill>
                  <a:schemeClr val="bg1"/>
                </a:solidFill>
                <a:latin typeface="Open Sans Extrabold" charset="0"/>
                <a:ea typeface="Open Sans Extrabold" charset="0"/>
                <a:cs typeface="Open Sans Extrabold" charset="0"/>
              </a:rPr>
              <a:t>CENTRUMMANAGEMENT</a:t>
            </a:r>
          </a:p>
          <a:p>
            <a:r>
              <a:rPr lang="nl-NL" dirty="0">
                <a:solidFill>
                  <a:schemeClr val="bg1"/>
                </a:solidFill>
                <a:latin typeface="Open Sans Light" charset="0"/>
                <a:ea typeface="Open Sans Light" charset="0"/>
                <a:cs typeface="Open Sans Light" charset="0"/>
              </a:rPr>
              <a:t>Beleving; waarom gebeurd het?</a:t>
            </a:r>
          </a:p>
        </p:txBody>
      </p:sp>
    </p:spTree>
    <p:extLst>
      <p:ext uri="{BB962C8B-B14F-4D97-AF65-F5344CB8AC3E}">
        <p14:creationId xmlns:p14="http://schemas.microsoft.com/office/powerpoint/2010/main" val="788629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
            <a:ext cx="12192000" cy="1324154"/>
          </a:xfrm>
          <a:prstGeom prst="rect">
            <a:avLst/>
          </a:prstGeom>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2830" y="367711"/>
            <a:ext cx="2274449" cy="654090"/>
          </a:xfrm>
          <a:prstGeom prst="rect">
            <a:avLst/>
          </a:prstGeom>
        </p:spPr>
      </p:pic>
      <p:sp>
        <p:nvSpPr>
          <p:cNvPr id="7" name="Tekstvak 6"/>
          <p:cNvSpPr txBox="1"/>
          <p:nvPr/>
        </p:nvSpPr>
        <p:spPr>
          <a:xfrm>
            <a:off x="133969" y="14103"/>
            <a:ext cx="1574992" cy="1200329"/>
          </a:xfrm>
          <a:prstGeom prst="rect">
            <a:avLst/>
          </a:prstGeom>
          <a:noFill/>
        </p:spPr>
        <p:txBody>
          <a:bodyPr wrap="square" rtlCol="0">
            <a:spAutoFit/>
          </a:bodyPr>
          <a:lstStyle/>
          <a:p>
            <a:pPr algn="r"/>
            <a:r>
              <a:rPr lang="nl-NL" sz="7200" b="1" dirty="0">
                <a:solidFill>
                  <a:schemeClr val="bg1"/>
                </a:solidFill>
                <a:latin typeface="Open Sans" charset="0"/>
                <a:ea typeface="Open Sans" charset="0"/>
                <a:cs typeface="Open Sans" charset="0"/>
              </a:rPr>
              <a:t>3</a:t>
            </a:r>
          </a:p>
        </p:txBody>
      </p:sp>
      <p:sp>
        <p:nvSpPr>
          <p:cNvPr id="13" name="Tekstvak 12">
            <a:extLst>
              <a:ext uri="{FF2B5EF4-FFF2-40B4-BE49-F238E27FC236}">
                <a16:creationId xmlns:a16="http://schemas.microsoft.com/office/drawing/2014/main" id="{E2568E4F-21C5-475C-876B-B6DBEF84C3E4}"/>
              </a:ext>
            </a:extLst>
          </p:cNvPr>
          <p:cNvSpPr txBox="1"/>
          <p:nvPr/>
        </p:nvSpPr>
        <p:spPr>
          <a:xfrm>
            <a:off x="1708961" y="220525"/>
            <a:ext cx="7874192" cy="800219"/>
          </a:xfrm>
          <a:prstGeom prst="rect">
            <a:avLst/>
          </a:prstGeom>
          <a:noFill/>
        </p:spPr>
        <p:txBody>
          <a:bodyPr wrap="square" rtlCol="0">
            <a:spAutoFit/>
          </a:bodyPr>
          <a:lstStyle/>
          <a:p>
            <a:r>
              <a:rPr lang="nl-NL" sz="2800" b="1" dirty="0">
                <a:solidFill>
                  <a:schemeClr val="bg1"/>
                </a:solidFill>
                <a:latin typeface="Open Sans Extrabold" charset="0"/>
                <a:ea typeface="Open Sans Extrabold" charset="0"/>
                <a:cs typeface="Open Sans Extrabold" charset="0"/>
              </a:rPr>
              <a:t>CENTRUMMANAGEMENT</a:t>
            </a:r>
          </a:p>
          <a:p>
            <a:r>
              <a:rPr lang="nl-NL" dirty="0">
                <a:solidFill>
                  <a:schemeClr val="bg1"/>
                </a:solidFill>
                <a:latin typeface="Open Sans Light" charset="0"/>
                <a:ea typeface="Open Sans Light" charset="0"/>
                <a:cs typeface="Open Sans Light" charset="0"/>
              </a:rPr>
              <a:t>Beleving; waarom gebeurt het?</a:t>
            </a:r>
          </a:p>
        </p:txBody>
      </p:sp>
      <p:pic>
        <p:nvPicPr>
          <p:cNvPr id="10" name="Afbeelding 9">
            <a:extLst>
              <a:ext uri="{FF2B5EF4-FFF2-40B4-BE49-F238E27FC236}">
                <a16:creationId xmlns:a16="http://schemas.microsoft.com/office/drawing/2014/main" id="{F63823B7-BDAE-4907-A8EB-BCC063796B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9012" y="3503892"/>
            <a:ext cx="5133975" cy="2552700"/>
          </a:xfrm>
          <a:prstGeom prst="rect">
            <a:avLst/>
          </a:prstGeom>
        </p:spPr>
      </p:pic>
      <p:sp>
        <p:nvSpPr>
          <p:cNvPr id="11" name="Tekstvak 10">
            <a:extLst>
              <a:ext uri="{FF2B5EF4-FFF2-40B4-BE49-F238E27FC236}">
                <a16:creationId xmlns:a16="http://schemas.microsoft.com/office/drawing/2014/main" id="{7ADCE31E-B50F-4322-959B-6C342E49DE86}"/>
              </a:ext>
            </a:extLst>
          </p:cNvPr>
          <p:cNvSpPr txBox="1"/>
          <p:nvPr/>
        </p:nvSpPr>
        <p:spPr>
          <a:xfrm>
            <a:off x="4801317" y="1531171"/>
            <a:ext cx="2589363" cy="1892826"/>
          </a:xfrm>
          <a:prstGeom prst="rect">
            <a:avLst/>
          </a:prstGeom>
          <a:noFill/>
        </p:spPr>
        <p:txBody>
          <a:bodyPr wrap="square" rtlCol="0">
            <a:spAutoFit/>
          </a:bodyPr>
          <a:lstStyle/>
          <a:p>
            <a:r>
              <a:rPr lang="nl-NL" sz="2200" b="1" dirty="0">
                <a:solidFill>
                  <a:schemeClr val="accent1">
                    <a:lumMod val="50000"/>
                  </a:schemeClr>
                </a:solidFill>
              </a:rPr>
              <a:t>Net Promotor Score:</a:t>
            </a:r>
          </a:p>
          <a:p>
            <a:r>
              <a:rPr lang="nl-NL" sz="9500" b="1" dirty="0">
                <a:solidFill>
                  <a:schemeClr val="accent1">
                    <a:lumMod val="50000"/>
                  </a:schemeClr>
                </a:solidFill>
                <a:latin typeface="Open Sans Extrabold"/>
              </a:rPr>
              <a:t>N</a:t>
            </a:r>
            <a:r>
              <a:rPr lang="nl-NL" sz="9500" b="1" dirty="0">
                <a:solidFill>
                  <a:schemeClr val="accent1">
                    <a:lumMod val="40000"/>
                    <a:lumOff val="60000"/>
                  </a:schemeClr>
                </a:solidFill>
                <a:latin typeface="Open Sans Extrabold"/>
              </a:rPr>
              <a:t>P</a:t>
            </a:r>
            <a:r>
              <a:rPr lang="nl-NL" sz="9500" b="1" dirty="0">
                <a:solidFill>
                  <a:srgbClr val="00AEED"/>
                </a:solidFill>
                <a:latin typeface="Open Sans Extrabold"/>
              </a:rPr>
              <a:t>S</a:t>
            </a:r>
          </a:p>
        </p:txBody>
      </p:sp>
    </p:spTree>
    <p:extLst>
      <p:ext uri="{BB962C8B-B14F-4D97-AF65-F5344CB8AC3E}">
        <p14:creationId xmlns:p14="http://schemas.microsoft.com/office/powerpoint/2010/main" val="27497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
            <a:ext cx="12192000" cy="1324154"/>
          </a:xfrm>
          <a:prstGeom prst="rect">
            <a:avLst/>
          </a:prstGeom>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2830" y="367711"/>
            <a:ext cx="2274449" cy="654090"/>
          </a:xfrm>
          <a:prstGeom prst="rect">
            <a:avLst/>
          </a:prstGeom>
        </p:spPr>
      </p:pic>
      <p:sp>
        <p:nvSpPr>
          <p:cNvPr id="7" name="Tekstvak 6"/>
          <p:cNvSpPr txBox="1"/>
          <p:nvPr/>
        </p:nvSpPr>
        <p:spPr>
          <a:xfrm>
            <a:off x="133969" y="14103"/>
            <a:ext cx="1574992" cy="1200329"/>
          </a:xfrm>
          <a:prstGeom prst="rect">
            <a:avLst/>
          </a:prstGeom>
          <a:noFill/>
        </p:spPr>
        <p:txBody>
          <a:bodyPr wrap="square" rtlCol="0">
            <a:spAutoFit/>
          </a:bodyPr>
          <a:lstStyle/>
          <a:p>
            <a:pPr algn="r"/>
            <a:r>
              <a:rPr lang="nl-NL" sz="7200" b="1" dirty="0">
                <a:solidFill>
                  <a:schemeClr val="bg1"/>
                </a:solidFill>
                <a:latin typeface="Open Sans" charset="0"/>
                <a:ea typeface="Open Sans" charset="0"/>
                <a:cs typeface="Open Sans" charset="0"/>
              </a:rPr>
              <a:t>3</a:t>
            </a:r>
          </a:p>
        </p:txBody>
      </p:sp>
      <p:sp>
        <p:nvSpPr>
          <p:cNvPr id="13" name="Tekstvak 12">
            <a:extLst>
              <a:ext uri="{FF2B5EF4-FFF2-40B4-BE49-F238E27FC236}">
                <a16:creationId xmlns:a16="http://schemas.microsoft.com/office/drawing/2014/main" id="{E2568E4F-21C5-475C-876B-B6DBEF84C3E4}"/>
              </a:ext>
            </a:extLst>
          </p:cNvPr>
          <p:cNvSpPr txBox="1"/>
          <p:nvPr/>
        </p:nvSpPr>
        <p:spPr>
          <a:xfrm>
            <a:off x="1708961" y="220525"/>
            <a:ext cx="7874192" cy="800219"/>
          </a:xfrm>
          <a:prstGeom prst="rect">
            <a:avLst/>
          </a:prstGeom>
          <a:noFill/>
        </p:spPr>
        <p:txBody>
          <a:bodyPr wrap="square" rtlCol="0">
            <a:spAutoFit/>
          </a:bodyPr>
          <a:lstStyle/>
          <a:p>
            <a:r>
              <a:rPr lang="nl-NL" sz="2800" b="1" dirty="0">
                <a:solidFill>
                  <a:schemeClr val="bg1"/>
                </a:solidFill>
                <a:latin typeface="Open Sans Extrabold" charset="0"/>
                <a:ea typeface="Open Sans Extrabold" charset="0"/>
                <a:cs typeface="Open Sans Extrabold" charset="0"/>
              </a:rPr>
              <a:t>CENTRUMMANAGEMENT</a:t>
            </a:r>
          </a:p>
          <a:p>
            <a:r>
              <a:rPr lang="nl-NL" dirty="0">
                <a:solidFill>
                  <a:schemeClr val="bg1"/>
                </a:solidFill>
                <a:latin typeface="Open Sans Light" charset="0"/>
                <a:ea typeface="Open Sans Light" charset="0"/>
                <a:cs typeface="Open Sans Light" charset="0"/>
              </a:rPr>
              <a:t>Beleving; waarom gebeurt het?</a:t>
            </a:r>
          </a:p>
        </p:txBody>
      </p:sp>
      <p:graphicFrame>
        <p:nvGraphicFramePr>
          <p:cNvPr id="11" name="Grafiek 10">
            <a:extLst>
              <a:ext uri="{FF2B5EF4-FFF2-40B4-BE49-F238E27FC236}">
                <a16:creationId xmlns:a16="http://schemas.microsoft.com/office/drawing/2014/main" id="{4CBF3F8F-223E-4E28-90D9-2FE888EA0977}"/>
              </a:ext>
            </a:extLst>
          </p:cNvPr>
          <p:cNvGraphicFramePr>
            <a:graphicFrameLocks/>
          </p:cNvGraphicFramePr>
          <p:nvPr>
            <p:extLst>
              <p:ext uri="{D42A27DB-BD31-4B8C-83A1-F6EECF244321}">
                <p14:modId xmlns:p14="http://schemas.microsoft.com/office/powerpoint/2010/main" val="2347618203"/>
              </p:ext>
            </p:extLst>
          </p:nvPr>
        </p:nvGraphicFramePr>
        <p:xfrm>
          <a:off x="1708961" y="1691865"/>
          <a:ext cx="10013490" cy="4195128"/>
        </p:xfrm>
        <a:graphic>
          <a:graphicData uri="http://schemas.openxmlformats.org/drawingml/2006/chart">
            <c:chart xmlns:c="http://schemas.openxmlformats.org/drawingml/2006/chart" xmlns:r="http://schemas.openxmlformats.org/officeDocument/2006/relationships" r:id="rId5"/>
          </a:graphicData>
        </a:graphic>
      </p:graphicFrame>
      <p:sp>
        <p:nvSpPr>
          <p:cNvPr id="12" name="Tekstvak 11">
            <a:extLst>
              <a:ext uri="{FF2B5EF4-FFF2-40B4-BE49-F238E27FC236}">
                <a16:creationId xmlns:a16="http://schemas.microsoft.com/office/drawing/2014/main" id="{B50C2E3B-7600-4D10-93F9-A9F3797F442F}"/>
              </a:ext>
            </a:extLst>
          </p:cNvPr>
          <p:cNvSpPr txBox="1"/>
          <p:nvPr/>
        </p:nvSpPr>
        <p:spPr>
          <a:xfrm>
            <a:off x="6279437" y="2973821"/>
            <a:ext cx="3679212" cy="1631216"/>
          </a:xfrm>
          <a:prstGeom prst="rect">
            <a:avLst/>
          </a:prstGeom>
          <a:noFill/>
        </p:spPr>
        <p:txBody>
          <a:bodyPr wrap="none" rtlCol="0">
            <a:spAutoFit/>
          </a:bodyPr>
          <a:lstStyle/>
          <a:p>
            <a:r>
              <a:rPr lang="nl-NL" sz="10000" b="1" dirty="0">
                <a:solidFill>
                  <a:schemeClr val="accent1">
                    <a:lumMod val="50000"/>
                  </a:schemeClr>
                </a:solidFill>
                <a:latin typeface="Open Sans Extrabold"/>
              </a:rPr>
              <a:t>+80%</a:t>
            </a:r>
          </a:p>
        </p:txBody>
      </p:sp>
    </p:spTree>
    <p:extLst>
      <p:ext uri="{BB962C8B-B14F-4D97-AF65-F5344CB8AC3E}">
        <p14:creationId xmlns:p14="http://schemas.microsoft.com/office/powerpoint/2010/main" val="150568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
            <a:ext cx="12192000" cy="1324154"/>
          </a:xfrm>
          <a:prstGeom prst="rect">
            <a:avLst/>
          </a:prstGeom>
        </p:spPr>
      </p:pic>
      <p:pic>
        <p:nvPicPr>
          <p:cNvPr id="10" name="Afbeelding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2830" y="367711"/>
            <a:ext cx="2274449" cy="654090"/>
          </a:xfrm>
          <a:prstGeom prst="rect">
            <a:avLst/>
          </a:prstGeom>
        </p:spPr>
      </p:pic>
      <p:sp>
        <p:nvSpPr>
          <p:cNvPr id="36" name="Tekstvak 35"/>
          <p:cNvSpPr txBox="1"/>
          <p:nvPr/>
        </p:nvSpPr>
        <p:spPr>
          <a:xfrm>
            <a:off x="1708961" y="220525"/>
            <a:ext cx="7874192" cy="800219"/>
          </a:xfrm>
          <a:prstGeom prst="rect">
            <a:avLst/>
          </a:prstGeom>
          <a:noFill/>
        </p:spPr>
        <p:txBody>
          <a:bodyPr wrap="square" rtlCol="0">
            <a:spAutoFit/>
          </a:bodyPr>
          <a:lstStyle/>
          <a:p>
            <a:r>
              <a:rPr lang="nl-NL" sz="2800" b="1" dirty="0">
                <a:solidFill>
                  <a:schemeClr val="bg1"/>
                </a:solidFill>
                <a:latin typeface="Open Sans Extrabold" charset="0"/>
                <a:ea typeface="Open Sans Extrabold" charset="0"/>
                <a:cs typeface="Open Sans Extrabold" charset="0"/>
              </a:rPr>
              <a:t>INTRODUCTIE</a:t>
            </a:r>
          </a:p>
          <a:p>
            <a:r>
              <a:rPr lang="nl-NL" dirty="0">
                <a:solidFill>
                  <a:schemeClr val="bg1"/>
                </a:solidFill>
                <a:latin typeface="Open Sans Light" charset="0"/>
                <a:ea typeface="Open Sans Light" charset="0"/>
                <a:cs typeface="Open Sans Light" charset="0"/>
              </a:rPr>
              <a:t>DCC: Missie &amp; Visie</a:t>
            </a:r>
          </a:p>
        </p:txBody>
      </p:sp>
      <p:pic>
        <p:nvPicPr>
          <p:cNvPr id="7" name="Afbeelding 6">
            <a:extLst>
              <a:ext uri="{FF2B5EF4-FFF2-40B4-BE49-F238E27FC236}">
                <a16:creationId xmlns:a16="http://schemas.microsoft.com/office/drawing/2014/main" id="{1CD2F4A3-4EC5-4CD5-BCDC-C34EFC5CB750}"/>
              </a:ext>
            </a:extLst>
          </p:cNvPr>
          <p:cNvPicPr>
            <a:picLocks noChangeAspect="1"/>
          </p:cNvPicPr>
          <p:nvPr/>
        </p:nvPicPr>
        <p:blipFill>
          <a:blip r:embed="rId5"/>
          <a:stretch>
            <a:fillRect/>
          </a:stretch>
        </p:blipFill>
        <p:spPr>
          <a:xfrm>
            <a:off x="1431131" y="3105834"/>
            <a:ext cx="2271440" cy="2271440"/>
          </a:xfrm>
          <a:prstGeom prst="rect">
            <a:avLst/>
          </a:prstGeom>
        </p:spPr>
      </p:pic>
      <p:sp>
        <p:nvSpPr>
          <p:cNvPr id="2" name="Rechthoek 1">
            <a:extLst>
              <a:ext uri="{FF2B5EF4-FFF2-40B4-BE49-F238E27FC236}">
                <a16:creationId xmlns:a16="http://schemas.microsoft.com/office/drawing/2014/main" id="{20523B39-797A-46AC-8204-FDBBE0750FDF}"/>
              </a:ext>
            </a:extLst>
          </p:cNvPr>
          <p:cNvSpPr/>
          <p:nvPr/>
        </p:nvSpPr>
        <p:spPr>
          <a:xfrm>
            <a:off x="4700766" y="3105834"/>
            <a:ext cx="9764774" cy="923330"/>
          </a:xfrm>
          <a:prstGeom prst="rect">
            <a:avLst/>
          </a:prstGeom>
        </p:spPr>
        <p:txBody>
          <a:bodyPr wrap="square">
            <a:spAutoFit/>
          </a:bodyPr>
          <a:lstStyle/>
          <a:p>
            <a:r>
              <a:rPr lang="nl-NL" b="1" dirty="0">
                <a:solidFill>
                  <a:srgbClr val="1F618E"/>
                </a:solidFill>
              </a:rPr>
              <a:t>Missie:</a:t>
            </a:r>
          </a:p>
          <a:p>
            <a:r>
              <a:rPr lang="nl-NL" b="1" dirty="0" err="1">
                <a:solidFill>
                  <a:srgbClr val="1F618E"/>
                </a:solidFill>
              </a:rPr>
              <a:t>To</a:t>
            </a:r>
            <a:r>
              <a:rPr lang="nl-NL" b="1" dirty="0">
                <a:solidFill>
                  <a:srgbClr val="1F618E"/>
                </a:solidFill>
              </a:rPr>
              <a:t> </a:t>
            </a:r>
            <a:r>
              <a:rPr lang="nl-NL" b="1" dirty="0" err="1">
                <a:solidFill>
                  <a:srgbClr val="1F618E"/>
                </a:solidFill>
              </a:rPr>
              <a:t>provide</a:t>
            </a:r>
            <a:r>
              <a:rPr lang="nl-NL" b="1" dirty="0">
                <a:solidFill>
                  <a:srgbClr val="1F618E"/>
                </a:solidFill>
              </a:rPr>
              <a:t> </a:t>
            </a:r>
            <a:r>
              <a:rPr lang="nl-NL" b="1" dirty="0" err="1">
                <a:solidFill>
                  <a:schemeClr val="accent1"/>
                </a:solidFill>
              </a:rPr>
              <a:t>the</a:t>
            </a:r>
            <a:r>
              <a:rPr lang="nl-NL" b="1" dirty="0">
                <a:solidFill>
                  <a:schemeClr val="accent1"/>
                </a:solidFill>
              </a:rPr>
              <a:t> </a:t>
            </a:r>
            <a:r>
              <a:rPr lang="nl-NL" b="1" dirty="0" err="1">
                <a:solidFill>
                  <a:schemeClr val="accent1"/>
                </a:solidFill>
              </a:rPr>
              <a:t>world</a:t>
            </a:r>
            <a:r>
              <a:rPr lang="nl-NL" b="1" dirty="0">
                <a:solidFill>
                  <a:schemeClr val="accent1"/>
                </a:solidFill>
              </a:rPr>
              <a:t> </a:t>
            </a:r>
            <a:r>
              <a:rPr lang="nl-NL" b="1" dirty="0" err="1">
                <a:solidFill>
                  <a:schemeClr val="accent1"/>
                </a:solidFill>
              </a:rPr>
              <a:t>with</a:t>
            </a:r>
            <a:r>
              <a:rPr lang="nl-NL" b="1" dirty="0">
                <a:solidFill>
                  <a:schemeClr val="accent1"/>
                </a:solidFill>
              </a:rPr>
              <a:t> ever </a:t>
            </a:r>
            <a:r>
              <a:rPr lang="nl-NL" b="1" dirty="0" err="1">
                <a:solidFill>
                  <a:schemeClr val="accent1"/>
                </a:solidFill>
              </a:rPr>
              <a:t>improving</a:t>
            </a:r>
            <a:r>
              <a:rPr lang="nl-NL" b="1" dirty="0">
                <a:solidFill>
                  <a:schemeClr val="accent1"/>
                </a:solidFill>
              </a:rPr>
              <a:t> </a:t>
            </a:r>
            <a:r>
              <a:rPr lang="nl-NL" b="1" dirty="0" err="1">
                <a:solidFill>
                  <a:schemeClr val="accent1"/>
                </a:solidFill>
              </a:rPr>
              <a:t>experiences</a:t>
            </a:r>
            <a:r>
              <a:rPr lang="nl-NL" b="1" dirty="0">
                <a:solidFill>
                  <a:schemeClr val="accent1"/>
                </a:solidFill>
              </a:rPr>
              <a:t>, </a:t>
            </a:r>
          </a:p>
          <a:p>
            <a:r>
              <a:rPr lang="nl-NL" b="1" dirty="0" err="1">
                <a:solidFill>
                  <a:srgbClr val="FF5050"/>
                </a:solidFill>
              </a:rPr>
              <a:t>thus</a:t>
            </a:r>
            <a:r>
              <a:rPr lang="nl-NL" b="1" dirty="0">
                <a:solidFill>
                  <a:srgbClr val="FF5050"/>
                </a:solidFill>
              </a:rPr>
              <a:t> </a:t>
            </a:r>
            <a:r>
              <a:rPr lang="nl-NL" b="1" dirty="0" err="1">
                <a:solidFill>
                  <a:srgbClr val="FF5050"/>
                </a:solidFill>
              </a:rPr>
              <a:t>contributing</a:t>
            </a:r>
            <a:r>
              <a:rPr lang="nl-NL" b="1" dirty="0">
                <a:solidFill>
                  <a:srgbClr val="FF5050"/>
                </a:solidFill>
              </a:rPr>
              <a:t> </a:t>
            </a:r>
            <a:r>
              <a:rPr lang="nl-NL" b="1" dirty="0" err="1">
                <a:solidFill>
                  <a:srgbClr val="FF5050"/>
                </a:solidFill>
              </a:rPr>
              <a:t>to</a:t>
            </a:r>
            <a:r>
              <a:rPr lang="nl-NL" b="1" dirty="0">
                <a:solidFill>
                  <a:srgbClr val="FF5050"/>
                </a:solidFill>
              </a:rPr>
              <a:t> </a:t>
            </a:r>
            <a:r>
              <a:rPr lang="nl-NL" b="1" dirty="0">
                <a:solidFill>
                  <a:srgbClr val="1F618E"/>
                </a:solidFill>
              </a:rPr>
              <a:t>a </a:t>
            </a:r>
            <a:r>
              <a:rPr lang="nl-NL" b="1" dirty="0" err="1">
                <a:solidFill>
                  <a:srgbClr val="1F618E"/>
                </a:solidFill>
              </a:rPr>
              <a:t>happier</a:t>
            </a:r>
            <a:r>
              <a:rPr lang="nl-NL" b="1" dirty="0">
                <a:solidFill>
                  <a:srgbClr val="1F618E"/>
                </a:solidFill>
              </a:rPr>
              <a:t> </a:t>
            </a:r>
            <a:r>
              <a:rPr lang="nl-NL" b="1" dirty="0" err="1">
                <a:solidFill>
                  <a:srgbClr val="1F618E"/>
                </a:solidFill>
              </a:rPr>
              <a:t>world</a:t>
            </a:r>
            <a:r>
              <a:rPr lang="nl-NL" b="1" dirty="0">
                <a:solidFill>
                  <a:srgbClr val="1F618E"/>
                </a:solidFill>
              </a:rPr>
              <a:t> </a:t>
            </a:r>
          </a:p>
        </p:txBody>
      </p:sp>
      <p:sp>
        <p:nvSpPr>
          <p:cNvPr id="3" name="Rechthoek 2">
            <a:extLst>
              <a:ext uri="{FF2B5EF4-FFF2-40B4-BE49-F238E27FC236}">
                <a16:creationId xmlns:a16="http://schemas.microsoft.com/office/drawing/2014/main" id="{A6645A6F-71D2-4E90-AEBA-F7DED8A3BA94}"/>
              </a:ext>
            </a:extLst>
          </p:cNvPr>
          <p:cNvSpPr/>
          <p:nvPr/>
        </p:nvSpPr>
        <p:spPr>
          <a:xfrm>
            <a:off x="4700766" y="4453944"/>
            <a:ext cx="6753499" cy="923330"/>
          </a:xfrm>
          <a:prstGeom prst="rect">
            <a:avLst/>
          </a:prstGeom>
        </p:spPr>
        <p:txBody>
          <a:bodyPr wrap="square">
            <a:spAutoFit/>
          </a:bodyPr>
          <a:lstStyle/>
          <a:p>
            <a:r>
              <a:rPr lang="nl-NL" b="1" dirty="0">
                <a:solidFill>
                  <a:schemeClr val="accent1">
                    <a:lumMod val="50000"/>
                  </a:schemeClr>
                </a:solidFill>
              </a:rPr>
              <a:t>Visie:</a:t>
            </a:r>
          </a:p>
          <a:p>
            <a:r>
              <a:rPr lang="nl-NL" b="1" dirty="0">
                <a:solidFill>
                  <a:schemeClr val="accent1">
                    <a:lumMod val="50000"/>
                  </a:schemeClr>
                </a:solidFill>
              </a:rPr>
              <a:t>Onderzoek </a:t>
            </a:r>
            <a:r>
              <a:rPr lang="nl-NL" dirty="0">
                <a:solidFill>
                  <a:schemeClr val="accent1">
                    <a:lumMod val="50000"/>
                  </a:schemeClr>
                </a:solidFill>
              </a:rPr>
              <a:t>wordt door de markt gebruikt om </a:t>
            </a:r>
            <a:r>
              <a:rPr lang="nl-NL" b="1" dirty="0">
                <a:solidFill>
                  <a:schemeClr val="accent1">
                    <a:lumMod val="50000"/>
                  </a:schemeClr>
                </a:solidFill>
              </a:rPr>
              <a:t>de beleving van mensen </a:t>
            </a:r>
            <a:r>
              <a:rPr lang="nl-NL" dirty="0">
                <a:solidFill>
                  <a:schemeClr val="accent1">
                    <a:lumMod val="50000"/>
                  </a:schemeClr>
                </a:solidFill>
              </a:rPr>
              <a:t>rondom het aanbod, direct en continue te verbeteren. </a:t>
            </a:r>
            <a:endParaRPr lang="nl-NL" dirty="0"/>
          </a:p>
        </p:txBody>
      </p:sp>
    </p:spTree>
    <p:extLst>
      <p:ext uri="{BB962C8B-B14F-4D97-AF65-F5344CB8AC3E}">
        <p14:creationId xmlns:p14="http://schemas.microsoft.com/office/powerpoint/2010/main" val="402758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
            <a:ext cx="12192000" cy="1324154"/>
          </a:xfrm>
          <a:prstGeom prst="rect">
            <a:avLst/>
          </a:prstGeom>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2830" y="367711"/>
            <a:ext cx="2274449" cy="654090"/>
          </a:xfrm>
          <a:prstGeom prst="rect">
            <a:avLst/>
          </a:prstGeom>
        </p:spPr>
      </p:pic>
      <p:sp>
        <p:nvSpPr>
          <p:cNvPr id="7" name="Tekstvak 6"/>
          <p:cNvSpPr txBox="1"/>
          <p:nvPr/>
        </p:nvSpPr>
        <p:spPr>
          <a:xfrm>
            <a:off x="133969" y="14103"/>
            <a:ext cx="1574992" cy="1200329"/>
          </a:xfrm>
          <a:prstGeom prst="rect">
            <a:avLst/>
          </a:prstGeom>
          <a:noFill/>
        </p:spPr>
        <p:txBody>
          <a:bodyPr wrap="square" rtlCol="0">
            <a:spAutoFit/>
          </a:bodyPr>
          <a:lstStyle/>
          <a:p>
            <a:pPr algn="r"/>
            <a:r>
              <a:rPr lang="nl-NL" sz="7200" b="1" dirty="0">
                <a:solidFill>
                  <a:schemeClr val="bg1"/>
                </a:solidFill>
                <a:latin typeface="Open Sans" charset="0"/>
                <a:ea typeface="Open Sans" charset="0"/>
                <a:cs typeface="Open Sans" charset="0"/>
              </a:rPr>
              <a:t>3</a:t>
            </a:r>
          </a:p>
        </p:txBody>
      </p:sp>
      <p:sp>
        <p:nvSpPr>
          <p:cNvPr id="13" name="Tekstvak 12">
            <a:extLst>
              <a:ext uri="{FF2B5EF4-FFF2-40B4-BE49-F238E27FC236}">
                <a16:creationId xmlns:a16="http://schemas.microsoft.com/office/drawing/2014/main" id="{E2568E4F-21C5-475C-876B-B6DBEF84C3E4}"/>
              </a:ext>
            </a:extLst>
          </p:cNvPr>
          <p:cNvSpPr txBox="1"/>
          <p:nvPr/>
        </p:nvSpPr>
        <p:spPr>
          <a:xfrm>
            <a:off x="1708961" y="220525"/>
            <a:ext cx="7874192" cy="800219"/>
          </a:xfrm>
          <a:prstGeom prst="rect">
            <a:avLst/>
          </a:prstGeom>
          <a:noFill/>
        </p:spPr>
        <p:txBody>
          <a:bodyPr wrap="square" rtlCol="0">
            <a:spAutoFit/>
          </a:bodyPr>
          <a:lstStyle/>
          <a:p>
            <a:r>
              <a:rPr lang="nl-NL" sz="2800" b="1" dirty="0">
                <a:solidFill>
                  <a:schemeClr val="bg1"/>
                </a:solidFill>
                <a:latin typeface="Open Sans Extrabold" charset="0"/>
                <a:ea typeface="Open Sans Extrabold" charset="0"/>
                <a:cs typeface="Open Sans Extrabold" charset="0"/>
              </a:rPr>
              <a:t>CENTRUMMANAGEMENT</a:t>
            </a:r>
          </a:p>
          <a:p>
            <a:r>
              <a:rPr lang="nl-NL" dirty="0">
                <a:solidFill>
                  <a:schemeClr val="bg1"/>
                </a:solidFill>
                <a:latin typeface="Open Sans Light" charset="0"/>
                <a:ea typeface="Open Sans Light" charset="0"/>
                <a:cs typeface="Open Sans Light" charset="0"/>
              </a:rPr>
              <a:t>Beleving; waarom gebeurt het?</a:t>
            </a:r>
          </a:p>
        </p:txBody>
      </p:sp>
      <p:graphicFrame>
        <p:nvGraphicFramePr>
          <p:cNvPr id="10" name="Grafiek 9">
            <a:extLst>
              <a:ext uri="{FF2B5EF4-FFF2-40B4-BE49-F238E27FC236}">
                <a16:creationId xmlns:a16="http://schemas.microsoft.com/office/drawing/2014/main" id="{57F7440E-6EEA-4452-AA9C-67CCB68BD813}"/>
              </a:ext>
            </a:extLst>
          </p:cNvPr>
          <p:cNvGraphicFramePr>
            <a:graphicFrameLocks/>
          </p:cNvGraphicFramePr>
          <p:nvPr>
            <p:extLst>
              <p:ext uri="{D42A27DB-BD31-4B8C-83A1-F6EECF244321}">
                <p14:modId xmlns:p14="http://schemas.microsoft.com/office/powerpoint/2010/main" val="844113883"/>
              </p:ext>
            </p:extLst>
          </p:nvPr>
        </p:nvGraphicFramePr>
        <p:xfrm>
          <a:off x="1498061" y="1873695"/>
          <a:ext cx="8827304" cy="3521218"/>
        </p:xfrm>
        <a:graphic>
          <a:graphicData uri="http://schemas.openxmlformats.org/drawingml/2006/chart">
            <c:chart xmlns:c="http://schemas.openxmlformats.org/drawingml/2006/chart" xmlns:r="http://schemas.openxmlformats.org/officeDocument/2006/relationships" r:id="rId5"/>
          </a:graphicData>
        </a:graphic>
      </p:graphicFrame>
      <p:sp>
        <p:nvSpPr>
          <p:cNvPr id="12" name="Tekstvak 11">
            <a:extLst>
              <a:ext uri="{FF2B5EF4-FFF2-40B4-BE49-F238E27FC236}">
                <a16:creationId xmlns:a16="http://schemas.microsoft.com/office/drawing/2014/main" id="{B1B50091-AB80-415F-9C0A-5D13AF70316B}"/>
              </a:ext>
            </a:extLst>
          </p:cNvPr>
          <p:cNvSpPr txBox="1"/>
          <p:nvPr/>
        </p:nvSpPr>
        <p:spPr>
          <a:xfrm>
            <a:off x="6535638" y="2405945"/>
            <a:ext cx="3679212" cy="1631216"/>
          </a:xfrm>
          <a:prstGeom prst="rect">
            <a:avLst/>
          </a:prstGeom>
          <a:noFill/>
        </p:spPr>
        <p:txBody>
          <a:bodyPr wrap="none" rtlCol="0">
            <a:spAutoFit/>
          </a:bodyPr>
          <a:lstStyle/>
          <a:p>
            <a:r>
              <a:rPr lang="nl-NL" sz="10000" b="1" dirty="0">
                <a:solidFill>
                  <a:schemeClr val="accent1">
                    <a:lumMod val="50000"/>
                  </a:schemeClr>
                </a:solidFill>
                <a:latin typeface="Open Sans Extrabold"/>
              </a:rPr>
              <a:t>+20%</a:t>
            </a:r>
          </a:p>
        </p:txBody>
      </p:sp>
    </p:spTree>
    <p:extLst>
      <p:ext uri="{BB962C8B-B14F-4D97-AF65-F5344CB8AC3E}">
        <p14:creationId xmlns:p14="http://schemas.microsoft.com/office/powerpoint/2010/main" val="133964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
            <a:ext cx="12192000" cy="1324154"/>
          </a:xfrm>
          <a:prstGeom prst="rect">
            <a:avLst/>
          </a:prstGeom>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2830" y="367711"/>
            <a:ext cx="2274449" cy="654090"/>
          </a:xfrm>
          <a:prstGeom prst="rect">
            <a:avLst/>
          </a:prstGeom>
        </p:spPr>
      </p:pic>
      <p:sp>
        <p:nvSpPr>
          <p:cNvPr id="7" name="Tekstvak 6"/>
          <p:cNvSpPr txBox="1"/>
          <p:nvPr/>
        </p:nvSpPr>
        <p:spPr>
          <a:xfrm>
            <a:off x="133969" y="14103"/>
            <a:ext cx="1574992" cy="1200329"/>
          </a:xfrm>
          <a:prstGeom prst="rect">
            <a:avLst/>
          </a:prstGeom>
          <a:noFill/>
        </p:spPr>
        <p:txBody>
          <a:bodyPr wrap="square" rtlCol="0">
            <a:spAutoFit/>
          </a:bodyPr>
          <a:lstStyle/>
          <a:p>
            <a:pPr algn="r"/>
            <a:r>
              <a:rPr lang="nl-NL" sz="7200" b="1" dirty="0">
                <a:solidFill>
                  <a:schemeClr val="bg1"/>
                </a:solidFill>
                <a:latin typeface="Open Sans" charset="0"/>
                <a:ea typeface="Open Sans" charset="0"/>
                <a:cs typeface="Open Sans" charset="0"/>
              </a:rPr>
              <a:t>3</a:t>
            </a:r>
          </a:p>
        </p:txBody>
      </p:sp>
      <p:sp>
        <p:nvSpPr>
          <p:cNvPr id="13" name="Tekstvak 12">
            <a:extLst>
              <a:ext uri="{FF2B5EF4-FFF2-40B4-BE49-F238E27FC236}">
                <a16:creationId xmlns:a16="http://schemas.microsoft.com/office/drawing/2014/main" id="{E2568E4F-21C5-475C-876B-B6DBEF84C3E4}"/>
              </a:ext>
            </a:extLst>
          </p:cNvPr>
          <p:cNvSpPr txBox="1"/>
          <p:nvPr/>
        </p:nvSpPr>
        <p:spPr>
          <a:xfrm>
            <a:off x="1708961" y="220525"/>
            <a:ext cx="7874192" cy="800219"/>
          </a:xfrm>
          <a:prstGeom prst="rect">
            <a:avLst/>
          </a:prstGeom>
          <a:noFill/>
        </p:spPr>
        <p:txBody>
          <a:bodyPr wrap="square" rtlCol="0">
            <a:spAutoFit/>
          </a:bodyPr>
          <a:lstStyle/>
          <a:p>
            <a:r>
              <a:rPr lang="nl-NL" sz="2800" b="1" dirty="0">
                <a:solidFill>
                  <a:schemeClr val="bg1"/>
                </a:solidFill>
                <a:latin typeface="Open Sans Extrabold" charset="0"/>
                <a:ea typeface="Open Sans Extrabold" charset="0"/>
                <a:cs typeface="Open Sans Extrabold" charset="0"/>
              </a:rPr>
              <a:t>CENTRUMMANAGEMENT</a:t>
            </a:r>
          </a:p>
          <a:p>
            <a:r>
              <a:rPr lang="nl-NL" dirty="0">
                <a:solidFill>
                  <a:schemeClr val="bg1"/>
                </a:solidFill>
                <a:latin typeface="Open Sans Light" charset="0"/>
                <a:ea typeface="Open Sans Light" charset="0"/>
                <a:cs typeface="Open Sans Light" charset="0"/>
              </a:rPr>
              <a:t>Beleving; waarom gebeurt het?</a:t>
            </a:r>
          </a:p>
        </p:txBody>
      </p:sp>
      <p:graphicFrame>
        <p:nvGraphicFramePr>
          <p:cNvPr id="11" name="Grafiek 10">
            <a:extLst>
              <a:ext uri="{FF2B5EF4-FFF2-40B4-BE49-F238E27FC236}">
                <a16:creationId xmlns:a16="http://schemas.microsoft.com/office/drawing/2014/main" id="{F25433CB-2ADF-418B-A5DA-1C14993CCA54}"/>
              </a:ext>
            </a:extLst>
          </p:cNvPr>
          <p:cNvGraphicFramePr>
            <a:graphicFrameLocks/>
          </p:cNvGraphicFramePr>
          <p:nvPr>
            <p:extLst>
              <p:ext uri="{D42A27DB-BD31-4B8C-83A1-F6EECF244321}">
                <p14:modId xmlns:p14="http://schemas.microsoft.com/office/powerpoint/2010/main" val="204908375"/>
              </p:ext>
            </p:extLst>
          </p:nvPr>
        </p:nvGraphicFramePr>
        <p:xfrm>
          <a:off x="2116663" y="1879682"/>
          <a:ext cx="8640000" cy="3960000"/>
        </p:xfrm>
        <a:graphic>
          <a:graphicData uri="http://schemas.openxmlformats.org/drawingml/2006/chart">
            <c:chart xmlns:c="http://schemas.openxmlformats.org/drawingml/2006/chart" xmlns:r="http://schemas.openxmlformats.org/officeDocument/2006/relationships" r:id="rId5"/>
          </a:graphicData>
        </a:graphic>
      </p:graphicFrame>
      <p:sp>
        <p:nvSpPr>
          <p:cNvPr id="14" name="Tekstvak 13">
            <a:extLst>
              <a:ext uri="{FF2B5EF4-FFF2-40B4-BE49-F238E27FC236}">
                <a16:creationId xmlns:a16="http://schemas.microsoft.com/office/drawing/2014/main" id="{986F9C9E-EB8B-4EBB-9482-B6B3D9C96CF5}"/>
              </a:ext>
            </a:extLst>
          </p:cNvPr>
          <p:cNvSpPr txBox="1"/>
          <p:nvPr/>
        </p:nvSpPr>
        <p:spPr>
          <a:xfrm>
            <a:off x="6505657" y="2510876"/>
            <a:ext cx="3679212" cy="1631216"/>
          </a:xfrm>
          <a:prstGeom prst="rect">
            <a:avLst/>
          </a:prstGeom>
          <a:noFill/>
        </p:spPr>
        <p:txBody>
          <a:bodyPr wrap="none" rtlCol="0">
            <a:spAutoFit/>
          </a:bodyPr>
          <a:lstStyle/>
          <a:p>
            <a:r>
              <a:rPr lang="nl-NL" sz="10000" b="1" dirty="0">
                <a:solidFill>
                  <a:schemeClr val="accent1">
                    <a:lumMod val="50000"/>
                  </a:schemeClr>
                </a:solidFill>
                <a:latin typeface="Open Sans Extrabold"/>
              </a:rPr>
              <a:t>+21%</a:t>
            </a:r>
          </a:p>
        </p:txBody>
      </p:sp>
    </p:spTree>
    <p:extLst>
      <p:ext uri="{BB962C8B-B14F-4D97-AF65-F5344CB8AC3E}">
        <p14:creationId xmlns:p14="http://schemas.microsoft.com/office/powerpoint/2010/main" val="71565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4030" cy="6858000"/>
          </a:xfrm>
          <a:prstGeom prst="rect">
            <a:avLst/>
          </a:prstGeom>
        </p:spPr>
      </p:pic>
      <p:sp>
        <p:nvSpPr>
          <p:cNvPr id="7" name="Tekstvak 6"/>
          <p:cNvSpPr txBox="1"/>
          <p:nvPr/>
        </p:nvSpPr>
        <p:spPr>
          <a:xfrm>
            <a:off x="1708961" y="393340"/>
            <a:ext cx="7874192" cy="707886"/>
          </a:xfrm>
          <a:prstGeom prst="rect">
            <a:avLst/>
          </a:prstGeom>
          <a:noFill/>
        </p:spPr>
        <p:txBody>
          <a:bodyPr wrap="square" rtlCol="0">
            <a:spAutoFit/>
          </a:bodyPr>
          <a:lstStyle/>
          <a:p>
            <a:r>
              <a:rPr lang="nl-NL" sz="4000" b="1" dirty="0" err="1">
                <a:solidFill>
                  <a:schemeClr val="bg1"/>
                </a:solidFill>
                <a:latin typeface="Open Sans Extrabold" charset="0"/>
                <a:ea typeface="Open Sans Extrabold" charset="0"/>
                <a:cs typeface="Open Sans Extrabold" charset="0"/>
              </a:rPr>
              <a:t>Wrap</a:t>
            </a:r>
            <a:r>
              <a:rPr lang="nl-NL" sz="4000" b="1" dirty="0">
                <a:solidFill>
                  <a:schemeClr val="bg1"/>
                </a:solidFill>
                <a:latin typeface="Open Sans Extrabold" charset="0"/>
                <a:ea typeface="Open Sans Extrabold" charset="0"/>
                <a:cs typeface="Open Sans Extrabold" charset="0"/>
              </a:rPr>
              <a:t> up:</a:t>
            </a:r>
          </a:p>
        </p:txBody>
      </p:sp>
      <p:sp>
        <p:nvSpPr>
          <p:cNvPr id="2" name="Tekstvak 1"/>
          <p:cNvSpPr txBox="1"/>
          <p:nvPr/>
        </p:nvSpPr>
        <p:spPr>
          <a:xfrm>
            <a:off x="1349188" y="1170903"/>
            <a:ext cx="9493623" cy="6524863"/>
          </a:xfrm>
          <a:prstGeom prst="rect">
            <a:avLst/>
          </a:prstGeom>
          <a:noFill/>
        </p:spPr>
        <p:txBody>
          <a:bodyPr wrap="square" rtlCol="0">
            <a:spAutoFit/>
          </a:bodyPr>
          <a:lstStyle/>
          <a:p>
            <a:pPr marL="457200" indent="-457200">
              <a:buAutoNum type="arabicPeriod" startAt="5"/>
            </a:pPr>
            <a:r>
              <a:rPr lang="nl-NL" sz="2000" b="1" dirty="0">
                <a:solidFill>
                  <a:schemeClr val="bg1"/>
                </a:solidFill>
              </a:rPr>
              <a:t>Door die aangedragen data die gaat over het ‘wat’ gaan we acteren op het ‘wat’,    terwijl we zouden moeten kijken naar ‘waarom’</a:t>
            </a:r>
          </a:p>
          <a:p>
            <a:pPr marL="457200" indent="-457200">
              <a:buAutoNum type="arabicPeriod" startAt="5"/>
            </a:pPr>
            <a:endParaRPr lang="nl-NL" sz="2000" b="1" dirty="0">
              <a:solidFill>
                <a:schemeClr val="bg1"/>
              </a:solidFill>
            </a:endParaRPr>
          </a:p>
          <a:p>
            <a:pPr marL="457200" indent="-457200">
              <a:buAutoNum type="arabicPeriod" startAt="5"/>
            </a:pPr>
            <a:r>
              <a:rPr lang="nl-NL" sz="2000" b="1" dirty="0">
                <a:solidFill>
                  <a:schemeClr val="bg1"/>
                </a:solidFill>
              </a:rPr>
              <a:t>Om het ‘waarom’ te begrijpen kijken we naar de beleving van de doelgroepen</a:t>
            </a:r>
          </a:p>
          <a:p>
            <a:pPr marL="457200" indent="-457200">
              <a:buAutoNum type="arabicPeriod" startAt="5"/>
            </a:pPr>
            <a:endParaRPr lang="nl-NL" sz="2000" b="1" dirty="0">
              <a:solidFill>
                <a:schemeClr val="bg1"/>
              </a:solidFill>
            </a:endParaRPr>
          </a:p>
          <a:p>
            <a:pPr marL="457200" indent="-457200">
              <a:buAutoNum type="arabicPeriod" startAt="5"/>
            </a:pPr>
            <a:r>
              <a:rPr lang="nl-NL" sz="2000" b="1" dirty="0">
                <a:solidFill>
                  <a:schemeClr val="bg1"/>
                </a:solidFill>
              </a:rPr>
              <a:t>Beleving is een emotioneel en cognitief proces, waar we invloed op kunnen uitoefenen</a:t>
            </a:r>
          </a:p>
          <a:p>
            <a:pPr marL="457200" indent="-457200">
              <a:buAutoNum type="arabicPeriod" startAt="5"/>
            </a:pPr>
            <a:endParaRPr lang="nl-NL" sz="2000" b="1" dirty="0">
              <a:solidFill>
                <a:schemeClr val="bg1"/>
              </a:solidFill>
            </a:endParaRPr>
          </a:p>
          <a:p>
            <a:pPr marL="457200" indent="-457200">
              <a:buAutoNum type="arabicPeriod" startAt="5"/>
            </a:pPr>
            <a:r>
              <a:rPr lang="nl-NL" sz="2000" b="1" dirty="0">
                <a:solidFill>
                  <a:schemeClr val="bg1"/>
                </a:solidFill>
              </a:rPr>
              <a:t>Beleving kunnen we meten met behulp van de NPS</a:t>
            </a:r>
          </a:p>
          <a:p>
            <a:pPr marL="457200" indent="-457200">
              <a:buAutoNum type="arabicPeriod" startAt="5"/>
            </a:pPr>
            <a:endParaRPr lang="nl-NL" sz="2000" b="1" dirty="0">
              <a:solidFill>
                <a:schemeClr val="bg1"/>
              </a:solidFill>
            </a:endParaRPr>
          </a:p>
          <a:p>
            <a:pPr marL="457200" indent="-457200">
              <a:buAutoNum type="arabicPeriod" startAt="5"/>
            </a:pPr>
            <a:r>
              <a:rPr lang="nl-NL" sz="2000" b="1" dirty="0">
                <a:solidFill>
                  <a:schemeClr val="bg1"/>
                </a:solidFill>
              </a:rPr>
              <a:t>De NPS toont ons de ambassadeurs</a:t>
            </a:r>
          </a:p>
          <a:p>
            <a:pPr marL="457200" indent="-457200">
              <a:buAutoNum type="arabicPeriod" startAt="5"/>
            </a:pPr>
            <a:endParaRPr lang="nl-NL" sz="2000" b="1" dirty="0">
              <a:solidFill>
                <a:schemeClr val="bg1"/>
              </a:solidFill>
            </a:endParaRPr>
          </a:p>
          <a:p>
            <a:pPr marL="457200" indent="-457200">
              <a:buAutoNum type="arabicPeriod" startAt="5"/>
            </a:pPr>
            <a:r>
              <a:rPr lang="nl-NL" sz="2000" b="1" dirty="0">
                <a:solidFill>
                  <a:schemeClr val="bg1"/>
                </a:solidFill>
              </a:rPr>
              <a:t>Ambassadeurs vertonen gedrag die de gewenste, positieve effecten hebben waar we naar op zoek zijn</a:t>
            </a:r>
          </a:p>
          <a:p>
            <a:pPr marL="457200" indent="-457200">
              <a:buAutoNum type="arabicPeriod" startAt="5"/>
            </a:pPr>
            <a:endParaRPr lang="nl-NL" sz="2000" b="1" dirty="0">
              <a:solidFill>
                <a:schemeClr val="bg1"/>
              </a:solidFill>
            </a:endParaRPr>
          </a:p>
          <a:p>
            <a:pPr marL="457200" indent="-457200">
              <a:buAutoNum type="arabicPeriod" startAt="5"/>
            </a:pPr>
            <a:endParaRPr lang="nl-NL" sz="2000" b="1" dirty="0">
              <a:solidFill>
                <a:schemeClr val="bg1"/>
              </a:solidFill>
            </a:endParaRPr>
          </a:p>
          <a:p>
            <a:pPr marL="457200" indent="-457200">
              <a:buAutoNum type="arabicPeriod" startAt="5"/>
            </a:pPr>
            <a:endParaRPr lang="nl-NL" sz="2000" b="1" dirty="0">
              <a:solidFill>
                <a:schemeClr val="bg1"/>
              </a:solidFill>
            </a:endParaRPr>
          </a:p>
          <a:p>
            <a:pPr marL="457200" indent="-457200">
              <a:buAutoNum type="arabicPeriod" startAt="5"/>
            </a:pPr>
            <a:endParaRPr lang="nl-NL" sz="2000" b="1" dirty="0">
              <a:solidFill>
                <a:schemeClr val="bg1"/>
              </a:solidFill>
            </a:endParaRPr>
          </a:p>
          <a:p>
            <a:pPr marL="457200" indent="-457200">
              <a:buAutoNum type="arabicPeriod" startAt="5"/>
            </a:pPr>
            <a:endParaRPr lang="nl-NL" sz="2000" b="1" dirty="0">
              <a:solidFill>
                <a:schemeClr val="bg1"/>
              </a:solidFill>
            </a:endParaRPr>
          </a:p>
          <a:p>
            <a:pPr marL="457200" indent="-457200">
              <a:buAutoNum type="arabicPeriod" startAt="5"/>
            </a:pPr>
            <a:endParaRPr lang="nl-NL" sz="2000" b="1" dirty="0">
              <a:solidFill>
                <a:schemeClr val="bg1"/>
              </a:solidFill>
            </a:endParaRPr>
          </a:p>
          <a:p>
            <a:endParaRPr lang="nl-NL" dirty="0">
              <a:solidFill>
                <a:schemeClr val="bg1"/>
              </a:solidFill>
            </a:endParaRPr>
          </a:p>
        </p:txBody>
      </p:sp>
    </p:spTree>
    <p:extLst>
      <p:ext uri="{BB962C8B-B14F-4D97-AF65-F5344CB8AC3E}">
        <p14:creationId xmlns:p14="http://schemas.microsoft.com/office/powerpoint/2010/main" val="2627774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al 2">
            <a:extLst>
              <a:ext uri="{FF2B5EF4-FFF2-40B4-BE49-F238E27FC236}">
                <a16:creationId xmlns:a16="http://schemas.microsoft.com/office/drawing/2014/main" id="{B429D416-9A0F-4592-99B4-6595AB110CF0}"/>
              </a:ext>
            </a:extLst>
          </p:cNvPr>
          <p:cNvSpPr/>
          <p:nvPr/>
        </p:nvSpPr>
        <p:spPr>
          <a:xfrm>
            <a:off x="1143807" y="2446513"/>
            <a:ext cx="3651088" cy="3582076"/>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
            <a:ext cx="12192000" cy="1324154"/>
          </a:xfrm>
          <a:prstGeom prst="rect">
            <a:avLst/>
          </a:prstGeom>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2830" y="367711"/>
            <a:ext cx="2274449" cy="654090"/>
          </a:xfrm>
          <a:prstGeom prst="rect">
            <a:avLst/>
          </a:prstGeom>
        </p:spPr>
      </p:pic>
      <p:sp>
        <p:nvSpPr>
          <p:cNvPr id="7" name="Tekstvak 6"/>
          <p:cNvSpPr txBox="1"/>
          <p:nvPr/>
        </p:nvSpPr>
        <p:spPr>
          <a:xfrm>
            <a:off x="133969" y="14103"/>
            <a:ext cx="1574992" cy="1200329"/>
          </a:xfrm>
          <a:prstGeom prst="rect">
            <a:avLst/>
          </a:prstGeom>
          <a:noFill/>
        </p:spPr>
        <p:txBody>
          <a:bodyPr wrap="square" rtlCol="0">
            <a:spAutoFit/>
          </a:bodyPr>
          <a:lstStyle/>
          <a:p>
            <a:pPr algn="r"/>
            <a:r>
              <a:rPr lang="nl-NL" sz="7200" b="1" dirty="0">
                <a:solidFill>
                  <a:schemeClr val="bg1"/>
                </a:solidFill>
                <a:latin typeface="Open Sans" charset="0"/>
                <a:ea typeface="Open Sans" charset="0"/>
                <a:cs typeface="Open Sans" charset="0"/>
              </a:rPr>
              <a:t>4</a:t>
            </a:r>
          </a:p>
        </p:txBody>
      </p:sp>
      <p:sp>
        <p:nvSpPr>
          <p:cNvPr id="12" name="Tekstvak 11"/>
          <p:cNvSpPr txBox="1"/>
          <p:nvPr/>
        </p:nvSpPr>
        <p:spPr>
          <a:xfrm>
            <a:off x="1708961" y="220525"/>
            <a:ext cx="7874192" cy="800219"/>
          </a:xfrm>
          <a:prstGeom prst="rect">
            <a:avLst/>
          </a:prstGeom>
          <a:noFill/>
        </p:spPr>
        <p:txBody>
          <a:bodyPr wrap="square" rtlCol="0">
            <a:spAutoFit/>
          </a:bodyPr>
          <a:lstStyle/>
          <a:p>
            <a:r>
              <a:rPr lang="nl-NL" sz="2800" b="1" dirty="0">
                <a:solidFill>
                  <a:schemeClr val="bg1"/>
                </a:solidFill>
                <a:latin typeface="Open Sans Extrabold" charset="0"/>
                <a:ea typeface="Open Sans Extrabold" charset="0"/>
                <a:cs typeface="Open Sans Extrabold" charset="0"/>
              </a:rPr>
              <a:t>CENTRUMMANAGEMENT</a:t>
            </a:r>
          </a:p>
          <a:p>
            <a:r>
              <a:rPr lang="nl-NL" dirty="0">
                <a:solidFill>
                  <a:schemeClr val="bg1"/>
                </a:solidFill>
                <a:latin typeface="Open Sans Light" charset="0"/>
                <a:ea typeface="Open Sans Light" charset="0"/>
                <a:cs typeface="Open Sans Light" charset="0"/>
              </a:rPr>
              <a:t>Hoe dan?</a:t>
            </a:r>
          </a:p>
        </p:txBody>
      </p:sp>
      <p:sp>
        <p:nvSpPr>
          <p:cNvPr id="16" name="Tekstvak 15">
            <a:extLst>
              <a:ext uri="{FF2B5EF4-FFF2-40B4-BE49-F238E27FC236}">
                <a16:creationId xmlns:a16="http://schemas.microsoft.com/office/drawing/2014/main" id="{83825C66-D78B-4AC2-8DB7-A64E28871FE2}"/>
              </a:ext>
            </a:extLst>
          </p:cNvPr>
          <p:cNvSpPr txBox="1"/>
          <p:nvPr/>
        </p:nvSpPr>
        <p:spPr>
          <a:xfrm>
            <a:off x="1819725" y="1544679"/>
            <a:ext cx="2290780" cy="646331"/>
          </a:xfrm>
          <a:prstGeom prst="rect">
            <a:avLst/>
          </a:prstGeom>
          <a:noFill/>
        </p:spPr>
        <p:txBody>
          <a:bodyPr wrap="square" rtlCol="0">
            <a:spAutoFit/>
          </a:bodyPr>
          <a:lstStyle/>
          <a:p>
            <a:pPr algn="ctr"/>
            <a:r>
              <a:rPr lang="nl-NL" sz="3600" b="1" dirty="0">
                <a:solidFill>
                  <a:srgbClr val="1F618E"/>
                </a:solidFill>
              </a:rPr>
              <a:t>Beleving</a:t>
            </a:r>
          </a:p>
        </p:txBody>
      </p:sp>
      <p:pic>
        <p:nvPicPr>
          <p:cNvPr id="18" name="Afbeelding 17">
            <a:extLst>
              <a:ext uri="{FF2B5EF4-FFF2-40B4-BE49-F238E27FC236}">
                <a16:creationId xmlns:a16="http://schemas.microsoft.com/office/drawing/2014/main" id="{A4B1ABC9-EF1B-4DDB-A6AC-3FD81BA92116}"/>
              </a:ext>
            </a:extLst>
          </p:cNvPr>
          <p:cNvPicPr>
            <a:picLocks noChangeAspect="1"/>
          </p:cNvPicPr>
          <p:nvPr/>
        </p:nvPicPr>
        <p:blipFill>
          <a:blip r:embed="rId5"/>
          <a:stretch>
            <a:fillRect/>
          </a:stretch>
        </p:blipFill>
        <p:spPr>
          <a:xfrm>
            <a:off x="2261867" y="3534302"/>
            <a:ext cx="1406497" cy="1406497"/>
          </a:xfrm>
          <a:prstGeom prst="rect">
            <a:avLst/>
          </a:prstGeom>
        </p:spPr>
      </p:pic>
      <p:sp>
        <p:nvSpPr>
          <p:cNvPr id="4" name="Tekstvak 3">
            <a:extLst>
              <a:ext uri="{FF2B5EF4-FFF2-40B4-BE49-F238E27FC236}">
                <a16:creationId xmlns:a16="http://schemas.microsoft.com/office/drawing/2014/main" id="{03E3D6D9-E943-4360-B11B-C2A3876E9D52}"/>
              </a:ext>
            </a:extLst>
          </p:cNvPr>
          <p:cNvSpPr txBox="1"/>
          <p:nvPr/>
        </p:nvSpPr>
        <p:spPr>
          <a:xfrm>
            <a:off x="5362486" y="4041423"/>
            <a:ext cx="7730364" cy="646331"/>
          </a:xfrm>
          <a:prstGeom prst="rect">
            <a:avLst/>
          </a:prstGeom>
          <a:noFill/>
        </p:spPr>
        <p:txBody>
          <a:bodyPr wrap="square" rtlCol="0">
            <a:spAutoFit/>
          </a:bodyPr>
          <a:lstStyle/>
          <a:p>
            <a:pPr marL="342900" indent="-342900">
              <a:buAutoNum type="arabicPeriod" startAt="2"/>
            </a:pPr>
            <a:r>
              <a:rPr lang="nl-NL" b="1" dirty="0">
                <a:solidFill>
                  <a:srgbClr val="00537D"/>
                </a:solidFill>
              </a:rPr>
              <a:t>Verrast het aanbod dusdanig dat het een positief effect </a:t>
            </a:r>
          </a:p>
          <a:p>
            <a:r>
              <a:rPr lang="nl-NL" b="1" dirty="0">
                <a:solidFill>
                  <a:srgbClr val="00537D"/>
                </a:solidFill>
              </a:rPr>
              <a:t>       heeft op mijn beleving?</a:t>
            </a:r>
          </a:p>
        </p:txBody>
      </p:sp>
      <p:sp>
        <p:nvSpPr>
          <p:cNvPr id="24" name="Tekstvak 23">
            <a:extLst>
              <a:ext uri="{FF2B5EF4-FFF2-40B4-BE49-F238E27FC236}">
                <a16:creationId xmlns:a16="http://schemas.microsoft.com/office/drawing/2014/main" id="{EE7B7E0A-CE00-45F2-B411-A78124DA6A9D}"/>
              </a:ext>
            </a:extLst>
          </p:cNvPr>
          <p:cNvSpPr txBox="1"/>
          <p:nvPr/>
        </p:nvSpPr>
        <p:spPr>
          <a:xfrm>
            <a:off x="5362486" y="3349636"/>
            <a:ext cx="5994846" cy="369332"/>
          </a:xfrm>
          <a:prstGeom prst="rect">
            <a:avLst/>
          </a:prstGeom>
          <a:noFill/>
        </p:spPr>
        <p:txBody>
          <a:bodyPr wrap="none" rtlCol="0">
            <a:spAutoFit/>
          </a:bodyPr>
          <a:lstStyle/>
          <a:p>
            <a:r>
              <a:rPr lang="nl-NL" b="1" dirty="0">
                <a:solidFill>
                  <a:srgbClr val="00537D"/>
                </a:solidFill>
              </a:rPr>
              <a:t>1. Is het aanbod dusdanig dat het voorziet bij mijn behoefte?</a:t>
            </a:r>
          </a:p>
        </p:txBody>
      </p:sp>
    </p:spTree>
    <p:extLst>
      <p:ext uri="{BB962C8B-B14F-4D97-AF65-F5344CB8AC3E}">
        <p14:creationId xmlns:p14="http://schemas.microsoft.com/office/powerpoint/2010/main" val="367615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
            <a:ext cx="12192000" cy="1324154"/>
          </a:xfrm>
          <a:prstGeom prst="rect">
            <a:avLst/>
          </a:prstGeom>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2830" y="367711"/>
            <a:ext cx="2274449" cy="654090"/>
          </a:xfrm>
          <a:prstGeom prst="rect">
            <a:avLst/>
          </a:prstGeom>
        </p:spPr>
      </p:pic>
      <p:sp>
        <p:nvSpPr>
          <p:cNvPr id="2" name="Tekstvak 1">
            <a:extLst>
              <a:ext uri="{FF2B5EF4-FFF2-40B4-BE49-F238E27FC236}">
                <a16:creationId xmlns:a16="http://schemas.microsoft.com/office/drawing/2014/main" id="{9589E75C-BB1F-4AA1-99F0-2263282528C6}"/>
              </a:ext>
            </a:extLst>
          </p:cNvPr>
          <p:cNvSpPr txBox="1"/>
          <p:nvPr/>
        </p:nvSpPr>
        <p:spPr>
          <a:xfrm>
            <a:off x="1265215" y="1919433"/>
            <a:ext cx="2964338" cy="4524315"/>
          </a:xfrm>
          <a:prstGeom prst="rect">
            <a:avLst/>
          </a:prstGeom>
          <a:noFill/>
        </p:spPr>
        <p:txBody>
          <a:bodyPr wrap="none" rtlCol="0">
            <a:spAutoFit/>
          </a:bodyPr>
          <a:lstStyle/>
          <a:p>
            <a:r>
              <a:rPr lang="nl-NL" b="1" dirty="0">
                <a:solidFill>
                  <a:srgbClr val="00537D"/>
                </a:solidFill>
              </a:rPr>
              <a:t>Wie ben jij?</a:t>
            </a:r>
          </a:p>
          <a:p>
            <a:pPr marL="285750" indent="-285750">
              <a:buFontTx/>
              <a:buChar char="-"/>
            </a:pPr>
            <a:r>
              <a:rPr lang="nl-NL" dirty="0">
                <a:solidFill>
                  <a:srgbClr val="00537D"/>
                </a:solidFill>
              </a:rPr>
              <a:t>Doelgroep</a:t>
            </a:r>
          </a:p>
          <a:p>
            <a:pPr marL="285750" indent="-285750">
              <a:buFontTx/>
              <a:buChar char="-"/>
            </a:pPr>
            <a:r>
              <a:rPr lang="nl-NL" dirty="0" err="1">
                <a:solidFill>
                  <a:srgbClr val="00537D"/>
                </a:solidFill>
              </a:rPr>
              <a:t>Doelgroepsamenstelling</a:t>
            </a:r>
            <a:endParaRPr lang="nl-NL" dirty="0">
              <a:solidFill>
                <a:srgbClr val="00537D"/>
              </a:solidFill>
            </a:endParaRPr>
          </a:p>
          <a:p>
            <a:endParaRPr lang="nl-NL" dirty="0">
              <a:solidFill>
                <a:srgbClr val="00537D"/>
              </a:solidFill>
            </a:endParaRPr>
          </a:p>
          <a:p>
            <a:r>
              <a:rPr lang="nl-NL" b="1" dirty="0">
                <a:solidFill>
                  <a:srgbClr val="00537D"/>
                </a:solidFill>
              </a:rPr>
              <a:t>Waarom kom je?</a:t>
            </a:r>
          </a:p>
          <a:p>
            <a:pPr marL="285750" indent="-285750">
              <a:buFontTx/>
              <a:buChar char="-"/>
            </a:pPr>
            <a:r>
              <a:rPr lang="nl-NL" dirty="0">
                <a:solidFill>
                  <a:srgbClr val="00537D"/>
                </a:solidFill>
              </a:rPr>
              <a:t>Bezoekmotivatie</a:t>
            </a:r>
          </a:p>
          <a:p>
            <a:pPr marL="285750" indent="-285750">
              <a:buFontTx/>
              <a:buChar char="-"/>
            </a:pPr>
            <a:r>
              <a:rPr lang="nl-NL" dirty="0">
                <a:solidFill>
                  <a:srgbClr val="00537D"/>
                </a:solidFill>
              </a:rPr>
              <a:t>Aansluiting aanbod - vraag</a:t>
            </a:r>
          </a:p>
          <a:p>
            <a:endParaRPr lang="nl-NL" dirty="0">
              <a:solidFill>
                <a:srgbClr val="00537D"/>
              </a:solidFill>
            </a:endParaRPr>
          </a:p>
          <a:p>
            <a:r>
              <a:rPr lang="nl-NL" b="1" dirty="0">
                <a:solidFill>
                  <a:srgbClr val="00537D"/>
                </a:solidFill>
              </a:rPr>
              <a:t>Zou je het aanbevelen?</a:t>
            </a:r>
          </a:p>
          <a:p>
            <a:r>
              <a:rPr lang="nl-NL" dirty="0">
                <a:solidFill>
                  <a:srgbClr val="00537D"/>
                </a:solidFill>
              </a:rPr>
              <a:t>-  Kwaliteit van propositie</a:t>
            </a:r>
          </a:p>
          <a:p>
            <a:endParaRPr lang="nl-NL" dirty="0">
              <a:solidFill>
                <a:srgbClr val="00537D"/>
              </a:solidFill>
            </a:endParaRPr>
          </a:p>
          <a:p>
            <a:r>
              <a:rPr lang="nl-NL" b="1" dirty="0">
                <a:solidFill>
                  <a:srgbClr val="00537D"/>
                </a:solidFill>
              </a:rPr>
              <a:t>Waarom wel / niet?</a:t>
            </a:r>
          </a:p>
          <a:p>
            <a:pPr marL="285750" indent="-285750">
              <a:buFontTx/>
              <a:buChar char="-"/>
            </a:pPr>
            <a:r>
              <a:rPr lang="nl-NL" dirty="0">
                <a:solidFill>
                  <a:srgbClr val="00537D"/>
                </a:solidFill>
              </a:rPr>
              <a:t>Kwaliteitsverbetering</a:t>
            </a:r>
          </a:p>
          <a:p>
            <a:pPr marL="285750" indent="-285750">
              <a:buFontTx/>
              <a:buChar char="-"/>
            </a:pPr>
            <a:r>
              <a:rPr lang="nl-NL" dirty="0">
                <a:solidFill>
                  <a:srgbClr val="00537D"/>
                </a:solidFill>
              </a:rPr>
              <a:t>Aanbod balanceren</a:t>
            </a:r>
          </a:p>
          <a:p>
            <a:pPr marL="285750" indent="-285750">
              <a:buFontTx/>
              <a:buChar char="-"/>
            </a:pPr>
            <a:r>
              <a:rPr lang="nl-NL" dirty="0">
                <a:solidFill>
                  <a:srgbClr val="00537D"/>
                </a:solidFill>
              </a:rPr>
              <a:t>Etc.</a:t>
            </a:r>
          </a:p>
          <a:p>
            <a:endParaRPr lang="nl-NL" dirty="0"/>
          </a:p>
        </p:txBody>
      </p:sp>
      <p:pic>
        <p:nvPicPr>
          <p:cNvPr id="10" name="Afbeelding 9">
            <a:extLst>
              <a:ext uri="{FF2B5EF4-FFF2-40B4-BE49-F238E27FC236}">
                <a16:creationId xmlns:a16="http://schemas.microsoft.com/office/drawing/2014/main" id="{BEFD99BB-D752-4A3D-82B0-F1E4E71D24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1408" y="2666984"/>
            <a:ext cx="4162844" cy="2069837"/>
          </a:xfrm>
          <a:prstGeom prst="rect">
            <a:avLst/>
          </a:prstGeom>
        </p:spPr>
      </p:pic>
      <p:sp>
        <p:nvSpPr>
          <p:cNvPr id="11" name="Tekstvak 10">
            <a:extLst>
              <a:ext uri="{FF2B5EF4-FFF2-40B4-BE49-F238E27FC236}">
                <a16:creationId xmlns:a16="http://schemas.microsoft.com/office/drawing/2014/main" id="{B3A87A57-54F3-4105-89F8-4762972CAFD7}"/>
              </a:ext>
            </a:extLst>
          </p:cNvPr>
          <p:cNvSpPr txBox="1"/>
          <p:nvPr/>
        </p:nvSpPr>
        <p:spPr>
          <a:xfrm>
            <a:off x="5371588" y="3194072"/>
            <a:ext cx="567784" cy="1015663"/>
          </a:xfrm>
          <a:prstGeom prst="rect">
            <a:avLst/>
          </a:prstGeom>
          <a:noFill/>
        </p:spPr>
        <p:txBody>
          <a:bodyPr wrap="none" rtlCol="0">
            <a:spAutoFit/>
          </a:bodyPr>
          <a:lstStyle/>
          <a:p>
            <a:r>
              <a:rPr lang="nl-NL" sz="6000" b="1" dirty="0"/>
              <a:t>+</a:t>
            </a:r>
          </a:p>
        </p:txBody>
      </p:sp>
      <p:sp>
        <p:nvSpPr>
          <p:cNvPr id="17" name="Tekstvak 16">
            <a:extLst>
              <a:ext uri="{FF2B5EF4-FFF2-40B4-BE49-F238E27FC236}">
                <a16:creationId xmlns:a16="http://schemas.microsoft.com/office/drawing/2014/main" id="{32D9F035-00E7-4DD7-AB18-A422B24C81C1}"/>
              </a:ext>
            </a:extLst>
          </p:cNvPr>
          <p:cNvSpPr txBox="1"/>
          <p:nvPr/>
        </p:nvSpPr>
        <p:spPr>
          <a:xfrm>
            <a:off x="133969" y="14103"/>
            <a:ext cx="1574992" cy="1200329"/>
          </a:xfrm>
          <a:prstGeom prst="rect">
            <a:avLst/>
          </a:prstGeom>
          <a:noFill/>
        </p:spPr>
        <p:txBody>
          <a:bodyPr wrap="square" rtlCol="0">
            <a:spAutoFit/>
          </a:bodyPr>
          <a:lstStyle/>
          <a:p>
            <a:pPr algn="r"/>
            <a:r>
              <a:rPr lang="nl-NL" sz="7200" b="1" dirty="0">
                <a:solidFill>
                  <a:schemeClr val="bg1"/>
                </a:solidFill>
                <a:latin typeface="Open Sans" charset="0"/>
                <a:ea typeface="Open Sans" charset="0"/>
                <a:cs typeface="Open Sans" charset="0"/>
              </a:rPr>
              <a:t>4</a:t>
            </a:r>
          </a:p>
        </p:txBody>
      </p:sp>
      <p:sp>
        <p:nvSpPr>
          <p:cNvPr id="18" name="Tekstvak 17">
            <a:extLst>
              <a:ext uri="{FF2B5EF4-FFF2-40B4-BE49-F238E27FC236}">
                <a16:creationId xmlns:a16="http://schemas.microsoft.com/office/drawing/2014/main" id="{618F0109-6645-4E6B-A642-3AB788DE55F8}"/>
              </a:ext>
            </a:extLst>
          </p:cNvPr>
          <p:cNvSpPr txBox="1"/>
          <p:nvPr/>
        </p:nvSpPr>
        <p:spPr>
          <a:xfrm>
            <a:off x="1708961" y="220525"/>
            <a:ext cx="7874192" cy="800219"/>
          </a:xfrm>
          <a:prstGeom prst="rect">
            <a:avLst/>
          </a:prstGeom>
          <a:noFill/>
        </p:spPr>
        <p:txBody>
          <a:bodyPr wrap="square" rtlCol="0">
            <a:spAutoFit/>
          </a:bodyPr>
          <a:lstStyle/>
          <a:p>
            <a:r>
              <a:rPr lang="nl-NL" sz="2800" b="1" dirty="0">
                <a:solidFill>
                  <a:schemeClr val="bg1"/>
                </a:solidFill>
                <a:latin typeface="Open Sans Extrabold" charset="0"/>
                <a:ea typeface="Open Sans Extrabold" charset="0"/>
                <a:cs typeface="Open Sans Extrabold" charset="0"/>
              </a:rPr>
              <a:t>CENTRUMMANAGEMENT</a:t>
            </a:r>
          </a:p>
          <a:p>
            <a:r>
              <a:rPr lang="nl-NL" dirty="0">
                <a:solidFill>
                  <a:schemeClr val="bg1"/>
                </a:solidFill>
                <a:latin typeface="Open Sans Light" charset="0"/>
                <a:ea typeface="Open Sans Light" charset="0"/>
                <a:cs typeface="Open Sans Light" charset="0"/>
              </a:rPr>
              <a:t>Hoe dan?</a:t>
            </a:r>
          </a:p>
        </p:txBody>
      </p:sp>
      <p:sp>
        <p:nvSpPr>
          <p:cNvPr id="19" name="Tekstvak 18">
            <a:extLst>
              <a:ext uri="{FF2B5EF4-FFF2-40B4-BE49-F238E27FC236}">
                <a16:creationId xmlns:a16="http://schemas.microsoft.com/office/drawing/2014/main" id="{8B142FC8-8543-436E-A67D-211D496F6FE8}"/>
              </a:ext>
            </a:extLst>
          </p:cNvPr>
          <p:cNvSpPr txBox="1"/>
          <p:nvPr/>
        </p:nvSpPr>
        <p:spPr>
          <a:xfrm>
            <a:off x="5371588" y="4997198"/>
            <a:ext cx="4716291" cy="1446550"/>
          </a:xfrm>
          <a:prstGeom prst="rect">
            <a:avLst/>
          </a:prstGeom>
          <a:noFill/>
        </p:spPr>
        <p:txBody>
          <a:bodyPr wrap="none" rtlCol="0">
            <a:spAutoFit/>
          </a:bodyPr>
          <a:lstStyle/>
          <a:p>
            <a:r>
              <a:rPr lang="nl-NL" sz="8800" b="1" dirty="0">
                <a:solidFill>
                  <a:srgbClr val="EE7164"/>
                </a:solidFill>
              </a:rPr>
              <a:t>Waarom?</a:t>
            </a:r>
          </a:p>
        </p:txBody>
      </p:sp>
    </p:spTree>
    <p:extLst>
      <p:ext uri="{BB962C8B-B14F-4D97-AF65-F5344CB8AC3E}">
        <p14:creationId xmlns:p14="http://schemas.microsoft.com/office/powerpoint/2010/main" val="105070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2000"/>
                                        <p:tgtEl>
                                          <p:spTgt spid="19"/>
                                        </p:tgtEl>
                                      </p:cBhvr>
                                    </p:animEffect>
                                    <p:anim calcmode="lin" valueType="num">
                                      <p:cBhvr>
                                        <p:cTn id="24" dur="2000" fill="hold"/>
                                        <p:tgtEl>
                                          <p:spTgt spid="19"/>
                                        </p:tgtEl>
                                        <p:attrNameLst>
                                          <p:attrName>ppt_w</p:attrName>
                                        </p:attrNameLst>
                                      </p:cBhvr>
                                      <p:tavLst>
                                        <p:tav tm="0" fmla="#ppt_w*sin(2.5*pi*$)">
                                          <p:val>
                                            <p:fltVal val="0"/>
                                          </p:val>
                                        </p:tav>
                                        <p:tav tm="100000">
                                          <p:val>
                                            <p:fltVal val="1"/>
                                          </p:val>
                                        </p:tav>
                                      </p:tavLst>
                                    </p:anim>
                                    <p:anim calcmode="lin" valueType="num">
                                      <p:cBhvr>
                                        <p:cTn id="25" dur="2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
            <a:ext cx="12192000" cy="1324154"/>
          </a:xfrm>
          <a:prstGeom prst="rect">
            <a:avLst/>
          </a:prstGeom>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2830" y="367711"/>
            <a:ext cx="2274449" cy="654090"/>
          </a:xfrm>
          <a:prstGeom prst="rect">
            <a:avLst/>
          </a:prstGeom>
        </p:spPr>
      </p:pic>
      <p:pic>
        <p:nvPicPr>
          <p:cNvPr id="21" name="Afbeelding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465" y="6249246"/>
            <a:ext cx="1690516" cy="472229"/>
          </a:xfrm>
          <a:prstGeom prst="rect">
            <a:avLst/>
          </a:prstGeom>
        </p:spPr>
      </p:pic>
      <p:sp>
        <p:nvSpPr>
          <p:cNvPr id="13" name="Tekstvak 12">
            <a:extLst>
              <a:ext uri="{FF2B5EF4-FFF2-40B4-BE49-F238E27FC236}">
                <a16:creationId xmlns:a16="http://schemas.microsoft.com/office/drawing/2014/main" id="{FF5E7C11-6A5A-494F-AB2A-F6D2A3F5BF5E}"/>
              </a:ext>
            </a:extLst>
          </p:cNvPr>
          <p:cNvSpPr txBox="1"/>
          <p:nvPr/>
        </p:nvSpPr>
        <p:spPr>
          <a:xfrm>
            <a:off x="1279382" y="2578972"/>
            <a:ext cx="2998800" cy="3820928"/>
          </a:xfrm>
          <a:prstGeom prst="rect">
            <a:avLst/>
          </a:prstGeom>
          <a:solidFill>
            <a:srgbClr val="EBEDEF"/>
          </a:solidFill>
          <a:ln>
            <a:noFill/>
          </a:ln>
        </p:spPr>
        <p:txBody>
          <a:bodyPr wrap="square" lIns="180000" tIns="108000" rIns="180000" bIns="108000" rtlCol="0">
            <a:spAutoFit/>
          </a:bodyPr>
          <a:lstStyle/>
          <a:p>
            <a:pPr algn="just"/>
            <a:endParaRPr lang="nl-NL" sz="1000" dirty="0">
              <a:solidFill>
                <a:srgbClr val="1F618E"/>
              </a:solidFill>
              <a:latin typeface="Helvetica Neue" charset="0"/>
              <a:ea typeface="Helvetica Neue" charset="0"/>
              <a:cs typeface="Helvetica Neue" charset="0"/>
            </a:endParaRPr>
          </a:p>
        </p:txBody>
      </p:sp>
      <p:sp>
        <p:nvSpPr>
          <p:cNvPr id="16" name="Tekstvak 15">
            <a:extLst>
              <a:ext uri="{FF2B5EF4-FFF2-40B4-BE49-F238E27FC236}">
                <a16:creationId xmlns:a16="http://schemas.microsoft.com/office/drawing/2014/main" id="{C691493D-5341-45FF-BF50-8A7704CAB549}"/>
              </a:ext>
            </a:extLst>
          </p:cNvPr>
          <p:cNvSpPr txBox="1"/>
          <p:nvPr/>
        </p:nvSpPr>
        <p:spPr>
          <a:xfrm>
            <a:off x="1581719" y="2758871"/>
            <a:ext cx="2568682" cy="3539430"/>
          </a:xfrm>
          <a:prstGeom prst="rect">
            <a:avLst/>
          </a:prstGeom>
          <a:noFill/>
        </p:spPr>
        <p:txBody>
          <a:bodyPr wrap="square" rtlCol="0">
            <a:spAutoFit/>
          </a:bodyPr>
          <a:lstStyle/>
          <a:p>
            <a:r>
              <a:rPr lang="nl-NL" sz="1600" b="1" dirty="0">
                <a:solidFill>
                  <a:srgbClr val="1F618E"/>
                </a:solidFill>
              </a:rPr>
              <a:t>Content</a:t>
            </a:r>
          </a:p>
          <a:p>
            <a:pPr marL="285750" indent="-285750">
              <a:buFont typeface="Arial" panose="020B0604020202020204" pitchFamily="34" charset="0"/>
              <a:buChar char="•"/>
            </a:pPr>
            <a:r>
              <a:rPr lang="nl-NL" sz="1600" dirty="0"/>
              <a:t>Concept </a:t>
            </a:r>
          </a:p>
          <a:p>
            <a:pPr marL="285750" indent="-285750">
              <a:buFont typeface="Arial" panose="020B0604020202020204" pitchFamily="34" charset="0"/>
              <a:buChar char="•"/>
            </a:pPr>
            <a:r>
              <a:rPr lang="nl-NL" sz="1600" dirty="0"/>
              <a:t>Waarden</a:t>
            </a:r>
          </a:p>
          <a:p>
            <a:endParaRPr lang="nl-NL" sz="1600" dirty="0"/>
          </a:p>
          <a:p>
            <a:r>
              <a:rPr lang="nl-NL" sz="1600" b="1" dirty="0">
                <a:solidFill>
                  <a:srgbClr val="1F618E"/>
                </a:solidFill>
              </a:rPr>
              <a:t>Vorm</a:t>
            </a:r>
          </a:p>
          <a:p>
            <a:pPr marL="285750" indent="-285750">
              <a:buFont typeface="Arial" panose="020B0604020202020204" pitchFamily="34" charset="0"/>
              <a:buChar char="•"/>
            </a:pPr>
            <a:r>
              <a:rPr lang="nl-NL" sz="1600" dirty="0"/>
              <a:t>Setting </a:t>
            </a:r>
          </a:p>
          <a:p>
            <a:endParaRPr lang="nl-NL" sz="1600" dirty="0"/>
          </a:p>
          <a:p>
            <a:r>
              <a:rPr lang="nl-NL" sz="1600" b="1" dirty="0" err="1">
                <a:solidFill>
                  <a:srgbClr val="1F618E"/>
                </a:solidFill>
              </a:rPr>
              <a:t>Belevings</a:t>
            </a:r>
            <a:r>
              <a:rPr lang="nl-NL" sz="1600" b="1" dirty="0">
                <a:solidFill>
                  <a:srgbClr val="1F618E"/>
                </a:solidFill>
              </a:rPr>
              <a:t> Instrumenten</a:t>
            </a:r>
          </a:p>
          <a:p>
            <a:pPr marL="285750" indent="-285750">
              <a:buFont typeface="Arial" charset="0"/>
              <a:buChar char="•"/>
            </a:pPr>
            <a:r>
              <a:rPr lang="nl-NL" sz="1600" dirty="0"/>
              <a:t>Storytelling</a:t>
            </a:r>
          </a:p>
          <a:p>
            <a:pPr marL="285750" indent="-285750">
              <a:buFont typeface="Arial" charset="0"/>
              <a:buChar char="•"/>
            </a:pPr>
            <a:r>
              <a:rPr lang="nl-NL" sz="1600" dirty="0"/>
              <a:t>Thematisering</a:t>
            </a:r>
          </a:p>
          <a:p>
            <a:pPr marL="285750" indent="-285750">
              <a:buFont typeface="Arial" charset="0"/>
              <a:buChar char="•"/>
            </a:pPr>
            <a:r>
              <a:rPr lang="nl-NL" sz="1600" dirty="0"/>
              <a:t>Zintuigen</a:t>
            </a:r>
          </a:p>
          <a:p>
            <a:pPr marL="285750" indent="-285750">
              <a:buFont typeface="Arial" charset="0"/>
              <a:buChar char="•"/>
            </a:pPr>
            <a:r>
              <a:rPr lang="nl-NL" sz="1600" dirty="0"/>
              <a:t>Spel</a:t>
            </a:r>
          </a:p>
          <a:p>
            <a:pPr marL="285750" indent="-285750">
              <a:buFont typeface="Arial" charset="0"/>
              <a:buChar char="•"/>
            </a:pPr>
            <a:r>
              <a:rPr lang="nl-NL" sz="1600" dirty="0"/>
              <a:t>Co-Creatie</a:t>
            </a:r>
          </a:p>
          <a:p>
            <a:pPr marL="285750" indent="-285750">
              <a:buFont typeface="Arial" charset="0"/>
              <a:buChar char="•"/>
            </a:pPr>
            <a:r>
              <a:rPr lang="nl-NL" sz="1600" dirty="0"/>
              <a:t>Personeel</a:t>
            </a:r>
          </a:p>
        </p:txBody>
      </p:sp>
      <p:sp>
        <p:nvSpPr>
          <p:cNvPr id="26" name="Tekstvak 25">
            <a:extLst>
              <a:ext uri="{FF2B5EF4-FFF2-40B4-BE49-F238E27FC236}">
                <a16:creationId xmlns:a16="http://schemas.microsoft.com/office/drawing/2014/main" id="{D40CD89A-8292-4DA1-8926-13F1EF23F9F9}"/>
              </a:ext>
            </a:extLst>
          </p:cNvPr>
          <p:cNvSpPr txBox="1"/>
          <p:nvPr/>
        </p:nvSpPr>
        <p:spPr>
          <a:xfrm>
            <a:off x="1279674" y="1839699"/>
            <a:ext cx="2998508" cy="371998"/>
          </a:xfrm>
          <a:prstGeom prst="homePlate">
            <a:avLst/>
          </a:prstGeom>
          <a:solidFill>
            <a:srgbClr val="1F618E"/>
          </a:solidFill>
          <a:ln>
            <a:noFill/>
          </a:ln>
        </p:spPr>
        <p:txBody>
          <a:bodyPr wrap="square" lIns="180000" tIns="108000" rIns="180000" bIns="108000" rtlCol="0">
            <a:spAutoFit/>
          </a:bodyPr>
          <a:lstStyle/>
          <a:p>
            <a:pPr algn="just"/>
            <a:endParaRPr lang="nl-NL" sz="1000" dirty="0">
              <a:solidFill>
                <a:srgbClr val="1F618E"/>
              </a:solidFill>
              <a:latin typeface="Helvetica Neue" charset="0"/>
              <a:ea typeface="Helvetica Neue" charset="0"/>
              <a:cs typeface="Helvetica Neue" charset="0"/>
            </a:endParaRPr>
          </a:p>
        </p:txBody>
      </p:sp>
      <p:sp>
        <p:nvSpPr>
          <p:cNvPr id="27" name="Tekstvak 26">
            <a:extLst>
              <a:ext uri="{FF2B5EF4-FFF2-40B4-BE49-F238E27FC236}">
                <a16:creationId xmlns:a16="http://schemas.microsoft.com/office/drawing/2014/main" id="{7477A6D4-E54E-4F14-9162-4C3A4066DE14}"/>
              </a:ext>
            </a:extLst>
          </p:cNvPr>
          <p:cNvSpPr txBox="1"/>
          <p:nvPr/>
        </p:nvSpPr>
        <p:spPr>
          <a:xfrm>
            <a:off x="1582011" y="1839699"/>
            <a:ext cx="2568682" cy="338554"/>
          </a:xfrm>
          <a:prstGeom prst="rect">
            <a:avLst/>
          </a:prstGeom>
          <a:noFill/>
        </p:spPr>
        <p:txBody>
          <a:bodyPr wrap="square" rtlCol="0">
            <a:spAutoFit/>
          </a:bodyPr>
          <a:lstStyle/>
          <a:p>
            <a:r>
              <a:rPr lang="nl-NL" sz="1600" b="1" dirty="0">
                <a:solidFill>
                  <a:schemeClr val="bg1"/>
                </a:solidFill>
              </a:rPr>
              <a:t>Direct-exposure fase</a:t>
            </a:r>
          </a:p>
        </p:txBody>
      </p:sp>
      <p:sp>
        <p:nvSpPr>
          <p:cNvPr id="2" name="Rechthoek 1">
            <a:extLst>
              <a:ext uri="{FF2B5EF4-FFF2-40B4-BE49-F238E27FC236}">
                <a16:creationId xmlns:a16="http://schemas.microsoft.com/office/drawing/2014/main" id="{07DB5C24-70F9-42E3-90A8-41526A102385}"/>
              </a:ext>
            </a:extLst>
          </p:cNvPr>
          <p:cNvSpPr/>
          <p:nvPr/>
        </p:nvSpPr>
        <p:spPr>
          <a:xfrm>
            <a:off x="5806190" y="2832926"/>
            <a:ext cx="6096000" cy="3416320"/>
          </a:xfrm>
          <a:prstGeom prst="rect">
            <a:avLst/>
          </a:prstGeom>
        </p:spPr>
        <p:txBody>
          <a:bodyPr>
            <a:spAutoFit/>
          </a:bodyPr>
          <a:lstStyle/>
          <a:p>
            <a:pPr marL="285750" indent="-285750">
              <a:buFont typeface="Arial" panose="020B0604020202020204" pitchFamily="34" charset="0"/>
              <a:buChar char="•"/>
            </a:pPr>
            <a:r>
              <a:rPr lang="nl-NL" b="1" dirty="0">
                <a:solidFill>
                  <a:srgbClr val="00537D"/>
                </a:solidFill>
              </a:rPr>
              <a:t>Aanwezigheid van faciliteiten (winkels, horeca, groen etc.)</a:t>
            </a:r>
          </a:p>
          <a:p>
            <a:pPr marL="285750" indent="-285750">
              <a:buFont typeface="Arial" panose="020B0604020202020204" pitchFamily="34" charset="0"/>
              <a:buChar char="•"/>
            </a:pPr>
            <a:endParaRPr lang="nl-NL" b="1" dirty="0">
              <a:solidFill>
                <a:srgbClr val="00537D"/>
              </a:solidFill>
            </a:endParaRPr>
          </a:p>
          <a:p>
            <a:pPr marL="285750" indent="-285750">
              <a:buFont typeface="Arial" panose="020B0604020202020204" pitchFamily="34" charset="0"/>
              <a:buChar char="•"/>
            </a:pPr>
            <a:r>
              <a:rPr lang="nl-NL" b="1" dirty="0">
                <a:solidFill>
                  <a:srgbClr val="00537D"/>
                </a:solidFill>
              </a:rPr>
              <a:t>Typen en variëteit van het aanbod</a:t>
            </a:r>
          </a:p>
          <a:p>
            <a:endParaRPr lang="nl-NL" b="1" dirty="0">
              <a:solidFill>
                <a:srgbClr val="00537D"/>
              </a:solidFill>
            </a:endParaRPr>
          </a:p>
          <a:p>
            <a:pPr marL="285750" indent="-285750">
              <a:buFont typeface="Arial" panose="020B0604020202020204" pitchFamily="34" charset="0"/>
              <a:buChar char="•"/>
            </a:pPr>
            <a:r>
              <a:rPr lang="nl-NL" b="1" dirty="0">
                <a:solidFill>
                  <a:srgbClr val="00537D"/>
                </a:solidFill>
              </a:rPr>
              <a:t>De uitstraling en indeling van de winkels</a:t>
            </a:r>
          </a:p>
          <a:p>
            <a:endParaRPr lang="nl-NL" b="1" dirty="0">
              <a:solidFill>
                <a:srgbClr val="00537D"/>
              </a:solidFill>
            </a:endParaRPr>
          </a:p>
          <a:p>
            <a:pPr marL="285750" indent="-285750">
              <a:buFont typeface="Arial" panose="020B0604020202020204" pitchFamily="34" charset="0"/>
              <a:buChar char="•"/>
            </a:pPr>
            <a:r>
              <a:rPr lang="nl-NL" b="1" dirty="0">
                <a:solidFill>
                  <a:srgbClr val="00537D"/>
                </a:solidFill>
              </a:rPr>
              <a:t>De algemene ambiance van het gebied</a:t>
            </a:r>
          </a:p>
          <a:p>
            <a:pPr marL="285750" indent="-285750">
              <a:buFont typeface="Arial" panose="020B0604020202020204" pitchFamily="34" charset="0"/>
              <a:buChar char="•"/>
            </a:pPr>
            <a:endParaRPr lang="nl-NL" b="1" dirty="0">
              <a:solidFill>
                <a:srgbClr val="00537D"/>
              </a:solidFill>
            </a:endParaRPr>
          </a:p>
          <a:p>
            <a:pPr marL="285750" indent="-285750">
              <a:buFont typeface="Arial" panose="020B0604020202020204" pitchFamily="34" charset="0"/>
              <a:buChar char="•"/>
            </a:pPr>
            <a:r>
              <a:rPr lang="nl-NL" b="1" dirty="0">
                <a:solidFill>
                  <a:srgbClr val="00537D"/>
                </a:solidFill>
              </a:rPr>
              <a:t>De omgeving in het algemeen </a:t>
            </a:r>
          </a:p>
          <a:p>
            <a:pPr marL="285750" indent="-285750">
              <a:buFont typeface="Arial" panose="020B0604020202020204" pitchFamily="34" charset="0"/>
              <a:buChar char="•"/>
            </a:pPr>
            <a:endParaRPr lang="nl-NL" b="1" dirty="0">
              <a:solidFill>
                <a:srgbClr val="00537D"/>
              </a:solidFill>
            </a:endParaRPr>
          </a:p>
          <a:p>
            <a:pPr marL="285750" indent="-285750">
              <a:buFont typeface="Arial" panose="020B0604020202020204" pitchFamily="34" charset="0"/>
              <a:buChar char="•"/>
            </a:pPr>
            <a:r>
              <a:rPr lang="nl-NL" b="1" dirty="0">
                <a:solidFill>
                  <a:srgbClr val="00537D"/>
                </a:solidFill>
              </a:rPr>
              <a:t>Etc. </a:t>
            </a:r>
            <a:r>
              <a:rPr lang="nl-NL" dirty="0"/>
              <a:t/>
            </a:r>
            <a:br>
              <a:rPr lang="nl-NL" dirty="0"/>
            </a:br>
            <a:endParaRPr lang="nl-NL" dirty="0"/>
          </a:p>
        </p:txBody>
      </p:sp>
      <p:sp>
        <p:nvSpPr>
          <p:cNvPr id="36" name="Tekstvak 35">
            <a:extLst>
              <a:ext uri="{FF2B5EF4-FFF2-40B4-BE49-F238E27FC236}">
                <a16:creationId xmlns:a16="http://schemas.microsoft.com/office/drawing/2014/main" id="{D6B9C070-FC6C-498D-8225-8A5561ACC1B6}"/>
              </a:ext>
            </a:extLst>
          </p:cNvPr>
          <p:cNvSpPr txBox="1"/>
          <p:nvPr/>
        </p:nvSpPr>
        <p:spPr>
          <a:xfrm>
            <a:off x="4900314" y="3473773"/>
            <a:ext cx="567784" cy="1015663"/>
          </a:xfrm>
          <a:prstGeom prst="rect">
            <a:avLst/>
          </a:prstGeom>
          <a:noFill/>
        </p:spPr>
        <p:txBody>
          <a:bodyPr wrap="none" rtlCol="0">
            <a:spAutoFit/>
          </a:bodyPr>
          <a:lstStyle/>
          <a:p>
            <a:r>
              <a:rPr lang="nl-NL" sz="6000" b="1" dirty="0">
                <a:solidFill>
                  <a:srgbClr val="00537D"/>
                </a:solidFill>
              </a:rPr>
              <a:t>=</a:t>
            </a:r>
          </a:p>
        </p:txBody>
      </p:sp>
      <p:sp>
        <p:nvSpPr>
          <p:cNvPr id="38" name="Tekstvak 37">
            <a:extLst>
              <a:ext uri="{FF2B5EF4-FFF2-40B4-BE49-F238E27FC236}">
                <a16:creationId xmlns:a16="http://schemas.microsoft.com/office/drawing/2014/main" id="{78690E5E-7751-4ADB-B43F-A7D8FA7311A0}"/>
              </a:ext>
            </a:extLst>
          </p:cNvPr>
          <p:cNvSpPr txBox="1"/>
          <p:nvPr/>
        </p:nvSpPr>
        <p:spPr>
          <a:xfrm>
            <a:off x="133969" y="14103"/>
            <a:ext cx="1574992" cy="1200329"/>
          </a:xfrm>
          <a:prstGeom prst="rect">
            <a:avLst/>
          </a:prstGeom>
          <a:noFill/>
        </p:spPr>
        <p:txBody>
          <a:bodyPr wrap="square" rtlCol="0">
            <a:spAutoFit/>
          </a:bodyPr>
          <a:lstStyle/>
          <a:p>
            <a:pPr algn="r"/>
            <a:r>
              <a:rPr lang="nl-NL" sz="7200" b="1" dirty="0">
                <a:solidFill>
                  <a:schemeClr val="bg1"/>
                </a:solidFill>
                <a:latin typeface="Open Sans" charset="0"/>
                <a:ea typeface="Open Sans" charset="0"/>
                <a:cs typeface="Open Sans" charset="0"/>
              </a:rPr>
              <a:t>4</a:t>
            </a:r>
          </a:p>
        </p:txBody>
      </p:sp>
      <p:sp>
        <p:nvSpPr>
          <p:cNvPr id="39" name="Tekstvak 38">
            <a:extLst>
              <a:ext uri="{FF2B5EF4-FFF2-40B4-BE49-F238E27FC236}">
                <a16:creationId xmlns:a16="http://schemas.microsoft.com/office/drawing/2014/main" id="{6E3A0D17-7968-438B-9693-CBF672EC21DE}"/>
              </a:ext>
            </a:extLst>
          </p:cNvPr>
          <p:cNvSpPr txBox="1"/>
          <p:nvPr/>
        </p:nvSpPr>
        <p:spPr>
          <a:xfrm>
            <a:off x="1708961" y="220525"/>
            <a:ext cx="7874192" cy="800219"/>
          </a:xfrm>
          <a:prstGeom prst="rect">
            <a:avLst/>
          </a:prstGeom>
          <a:noFill/>
        </p:spPr>
        <p:txBody>
          <a:bodyPr wrap="square" rtlCol="0">
            <a:spAutoFit/>
          </a:bodyPr>
          <a:lstStyle/>
          <a:p>
            <a:r>
              <a:rPr lang="nl-NL" sz="2800" b="1" dirty="0">
                <a:solidFill>
                  <a:schemeClr val="bg1"/>
                </a:solidFill>
                <a:latin typeface="Open Sans Extrabold" charset="0"/>
                <a:ea typeface="Open Sans Extrabold" charset="0"/>
                <a:cs typeface="Open Sans Extrabold" charset="0"/>
              </a:rPr>
              <a:t>CENTRUMMANAGEMENT</a:t>
            </a:r>
          </a:p>
          <a:p>
            <a:r>
              <a:rPr lang="nl-NL" dirty="0">
                <a:solidFill>
                  <a:schemeClr val="bg1"/>
                </a:solidFill>
                <a:latin typeface="Open Sans Light" charset="0"/>
                <a:ea typeface="Open Sans Light" charset="0"/>
                <a:cs typeface="Open Sans Light" charset="0"/>
              </a:rPr>
              <a:t>Hoe dan?</a:t>
            </a:r>
          </a:p>
        </p:txBody>
      </p:sp>
    </p:spTree>
    <p:extLst>
      <p:ext uri="{BB962C8B-B14F-4D97-AF65-F5344CB8AC3E}">
        <p14:creationId xmlns:p14="http://schemas.microsoft.com/office/powerpoint/2010/main" val="1196680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
            <a:ext cx="12192000" cy="1324154"/>
          </a:xfrm>
          <a:prstGeom prst="rect">
            <a:avLst/>
          </a:prstGeom>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2830" y="367711"/>
            <a:ext cx="2274449" cy="654090"/>
          </a:xfrm>
          <a:prstGeom prst="rect">
            <a:avLst/>
          </a:prstGeom>
        </p:spPr>
      </p:pic>
      <p:pic>
        <p:nvPicPr>
          <p:cNvPr id="21" name="Afbeelding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465" y="6249246"/>
            <a:ext cx="1690516" cy="472229"/>
          </a:xfrm>
          <a:prstGeom prst="rect">
            <a:avLst/>
          </a:prstGeom>
        </p:spPr>
      </p:pic>
      <p:sp>
        <p:nvSpPr>
          <p:cNvPr id="10" name="Tekstvak 9">
            <a:extLst>
              <a:ext uri="{FF2B5EF4-FFF2-40B4-BE49-F238E27FC236}">
                <a16:creationId xmlns:a16="http://schemas.microsoft.com/office/drawing/2014/main" id="{B997639E-B1A6-4524-B909-0C4319A2A69B}"/>
              </a:ext>
            </a:extLst>
          </p:cNvPr>
          <p:cNvSpPr txBox="1"/>
          <p:nvPr/>
        </p:nvSpPr>
        <p:spPr>
          <a:xfrm>
            <a:off x="679656" y="2376251"/>
            <a:ext cx="2998800" cy="3820928"/>
          </a:xfrm>
          <a:prstGeom prst="rect">
            <a:avLst/>
          </a:prstGeom>
          <a:solidFill>
            <a:srgbClr val="EBEDEF"/>
          </a:solidFill>
          <a:ln>
            <a:noFill/>
          </a:ln>
        </p:spPr>
        <p:txBody>
          <a:bodyPr wrap="square" lIns="180000" tIns="108000" rIns="180000" bIns="108000" rtlCol="0">
            <a:spAutoFit/>
          </a:bodyPr>
          <a:lstStyle/>
          <a:p>
            <a:pPr algn="just"/>
            <a:endParaRPr lang="nl-NL" sz="1000" dirty="0">
              <a:solidFill>
                <a:srgbClr val="1F618E"/>
              </a:solidFill>
              <a:latin typeface="Helvetica Neue" charset="0"/>
              <a:ea typeface="Helvetica Neue" charset="0"/>
              <a:cs typeface="Helvetica Neue" charset="0"/>
            </a:endParaRPr>
          </a:p>
        </p:txBody>
      </p:sp>
      <p:sp>
        <p:nvSpPr>
          <p:cNvPr id="11" name="Tekstvak 10">
            <a:extLst>
              <a:ext uri="{FF2B5EF4-FFF2-40B4-BE49-F238E27FC236}">
                <a16:creationId xmlns:a16="http://schemas.microsoft.com/office/drawing/2014/main" id="{FF049431-61F1-4419-8A7C-A8E177EC5ECC}"/>
              </a:ext>
            </a:extLst>
          </p:cNvPr>
          <p:cNvSpPr txBox="1"/>
          <p:nvPr/>
        </p:nvSpPr>
        <p:spPr>
          <a:xfrm>
            <a:off x="981993" y="2556150"/>
            <a:ext cx="2568682" cy="3046988"/>
          </a:xfrm>
          <a:prstGeom prst="rect">
            <a:avLst/>
          </a:prstGeom>
          <a:noFill/>
        </p:spPr>
        <p:txBody>
          <a:bodyPr wrap="square" rtlCol="0">
            <a:spAutoFit/>
          </a:bodyPr>
          <a:lstStyle/>
          <a:p>
            <a:r>
              <a:rPr lang="nl-NL" sz="1600" b="1" dirty="0">
                <a:solidFill>
                  <a:srgbClr val="1F618E"/>
                </a:solidFill>
              </a:rPr>
              <a:t>Individuele context</a:t>
            </a:r>
          </a:p>
          <a:p>
            <a:pPr marL="285750" indent="-285750">
              <a:buFont typeface="Arial" charset="0"/>
              <a:buChar char="•"/>
            </a:pPr>
            <a:r>
              <a:rPr lang="nl-NL" sz="1600" dirty="0"/>
              <a:t>Eerdere ervaringen</a:t>
            </a:r>
          </a:p>
          <a:p>
            <a:pPr marL="285750" indent="-285750">
              <a:buFont typeface="Arial" charset="0"/>
              <a:buChar char="•"/>
            </a:pPr>
            <a:r>
              <a:rPr lang="nl-NL" sz="1600" dirty="0"/>
              <a:t>Verwachtingen</a:t>
            </a:r>
          </a:p>
          <a:p>
            <a:pPr marL="285750" indent="-285750">
              <a:buFont typeface="Arial" charset="0"/>
              <a:buChar char="•"/>
            </a:pPr>
            <a:r>
              <a:rPr lang="nl-NL" sz="1600" dirty="0"/>
              <a:t>Betrokkenheid</a:t>
            </a:r>
          </a:p>
          <a:p>
            <a:pPr marL="285750" indent="-285750">
              <a:buFont typeface="Arial" charset="0"/>
              <a:buChar char="•"/>
            </a:pPr>
            <a:r>
              <a:rPr lang="nl-NL" sz="1600" dirty="0"/>
              <a:t>Kennis</a:t>
            </a:r>
          </a:p>
          <a:p>
            <a:pPr marL="285750" indent="-285750">
              <a:buFont typeface="Arial" charset="0"/>
              <a:buChar char="•"/>
            </a:pPr>
            <a:r>
              <a:rPr lang="nl-NL" sz="1600" dirty="0"/>
              <a:t>Redenen</a:t>
            </a:r>
          </a:p>
          <a:p>
            <a:pPr marL="285750" indent="-285750">
              <a:buFont typeface="Arial" charset="0"/>
              <a:buChar char="•"/>
            </a:pPr>
            <a:r>
              <a:rPr lang="nl-NL" sz="1600" dirty="0"/>
              <a:t>Stemming</a:t>
            </a:r>
          </a:p>
          <a:p>
            <a:pPr marL="285750" indent="-285750">
              <a:buFontTx/>
              <a:buChar char="-"/>
            </a:pPr>
            <a:endParaRPr lang="nl-NL" sz="1600" dirty="0"/>
          </a:p>
          <a:p>
            <a:r>
              <a:rPr lang="nl-NL" sz="1600" b="1" dirty="0">
                <a:solidFill>
                  <a:srgbClr val="1F618E"/>
                </a:solidFill>
              </a:rPr>
              <a:t>Sociale context</a:t>
            </a:r>
          </a:p>
          <a:p>
            <a:pPr marL="285750" indent="-285750">
              <a:buFont typeface="Arial" charset="0"/>
              <a:buChar char="•"/>
            </a:pPr>
            <a:r>
              <a:rPr lang="nl-NL" sz="1600" dirty="0"/>
              <a:t>Bedrijf of plaats</a:t>
            </a:r>
          </a:p>
          <a:p>
            <a:pPr marL="285750" indent="-285750">
              <a:buFont typeface="Arial" charset="0"/>
              <a:buChar char="•"/>
            </a:pPr>
            <a:r>
              <a:rPr lang="nl-NL" sz="1600" dirty="0"/>
              <a:t>Andere mensen</a:t>
            </a:r>
          </a:p>
          <a:p>
            <a:pPr marL="285750" indent="-285750">
              <a:buFont typeface="Arial" charset="0"/>
              <a:buChar char="•"/>
            </a:pPr>
            <a:r>
              <a:rPr lang="nl-NL" sz="1600" dirty="0" err="1"/>
              <a:t>Communities</a:t>
            </a:r>
            <a:endParaRPr lang="nl-NL" sz="1600" dirty="0"/>
          </a:p>
        </p:txBody>
      </p:sp>
      <p:sp>
        <p:nvSpPr>
          <p:cNvPr id="13" name="Tekstvak 12">
            <a:extLst>
              <a:ext uri="{FF2B5EF4-FFF2-40B4-BE49-F238E27FC236}">
                <a16:creationId xmlns:a16="http://schemas.microsoft.com/office/drawing/2014/main" id="{FF5E7C11-6A5A-494F-AB2A-F6D2A3F5BF5E}"/>
              </a:ext>
            </a:extLst>
          </p:cNvPr>
          <p:cNvSpPr txBox="1"/>
          <p:nvPr/>
        </p:nvSpPr>
        <p:spPr>
          <a:xfrm>
            <a:off x="4562228" y="2376251"/>
            <a:ext cx="2998800" cy="3820928"/>
          </a:xfrm>
          <a:prstGeom prst="rect">
            <a:avLst/>
          </a:prstGeom>
          <a:solidFill>
            <a:srgbClr val="EBEDEF"/>
          </a:solidFill>
          <a:ln>
            <a:noFill/>
          </a:ln>
        </p:spPr>
        <p:txBody>
          <a:bodyPr wrap="square" lIns="180000" tIns="108000" rIns="180000" bIns="108000" rtlCol="0">
            <a:spAutoFit/>
          </a:bodyPr>
          <a:lstStyle/>
          <a:p>
            <a:pPr algn="just"/>
            <a:endParaRPr lang="nl-NL" sz="1000" dirty="0">
              <a:solidFill>
                <a:srgbClr val="1F618E"/>
              </a:solidFill>
              <a:latin typeface="Helvetica Neue" charset="0"/>
              <a:ea typeface="Helvetica Neue" charset="0"/>
              <a:cs typeface="Helvetica Neue" charset="0"/>
            </a:endParaRPr>
          </a:p>
        </p:txBody>
      </p:sp>
      <p:sp>
        <p:nvSpPr>
          <p:cNvPr id="16" name="Tekstvak 15">
            <a:extLst>
              <a:ext uri="{FF2B5EF4-FFF2-40B4-BE49-F238E27FC236}">
                <a16:creationId xmlns:a16="http://schemas.microsoft.com/office/drawing/2014/main" id="{C691493D-5341-45FF-BF50-8A7704CAB549}"/>
              </a:ext>
            </a:extLst>
          </p:cNvPr>
          <p:cNvSpPr txBox="1"/>
          <p:nvPr/>
        </p:nvSpPr>
        <p:spPr>
          <a:xfrm>
            <a:off x="4864565" y="2556150"/>
            <a:ext cx="2568682" cy="3539430"/>
          </a:xfrm>
          <a:prstGeom prst="rect">
            <a:avLst/>
          </a:prstGeom>
          <a:noFill/>
        </p:spPr>
        <p:txBody>
          <a:bodyPr wrap="square" rtlCol="0">
            <a:spAutoFit/>
          </a:bodyPr>
          <a:lstStyle/>
          <a:p>
            <a:r>
              <a:rPr lang="nl-NL" sz="1600" b="1" dirty="0">
                <a:solidFill>
                  <a:srgbClr val="1F618E"/>
                </a:solidFill>
              </a:rPr>
              <a:t>Content</a:t>
            </a:r>
          </a:p>
          <a:p>
            <a:pPr marL="285750" indent="-285750">
              <a:buFont typeface="Arial" panose="020B0604020202020204" pitchFamily="34" charset="0"/>
              <a:buChar char="•"/>
            </a:pPr>
            <a:r>
              <a:rPr lang="nl-NL" sz="1600" dirty="0"/>
              <a:t>Concept </a:t>
            </a:r>
          </a:p>
          <a:p>
            <a:pPr marL="285750" indent="-285750">
              <a:buFont typeface="Arial" panose="020B0604020202020204" pitchFamily="34" charset="0"/>
              <a:buChar char="•"/>
            </a:pPr>
            <a:r>
              <a:rPr lang="nl-NL" sz="1600" dirty="0"/>
              <a:t>Waarden</a:t>
            </a:r>
          </a:p>
          <a:p>
            <a:endParaRPr lang="nl-NL" sz="1600" dirty="0"/>
          </a:p>
          <a:p>
            <a:r>
              <a:rPr lang="nl-NL" sz="1600" b="1" dirty="0">
                <a:solidFill>
                  <a:srgbClr val="1F618E"/>
                </a:solidFill>
              </a:rPr>
              <a:t>Vorm</a:t>
            </a:r>
          </a:p>
          <a:p>
            <a:pPr marL="285750" indent="-285750">
              <a:buFont typeface="Arial" panose="020B0604020202020204" pitchFamily="34" charset="0"/>
              <a:buChar char="•"/>
            </a:pPr>
            <a:r>
              <a:rPr lang="nl-NL" sz="1600" dirty="0"/>
              <a:t>Setting </a:t>
            </a:r>
          </a:p>
          <a:p>
            <a:endParaRPr lang="nl-NL" sz="1600" dirty="0"/>
          </a:p>
          <a:p>
            <a:r>
              <a:rPr lang="nl-NL" sz="1600" b="1" dirty="0" err="1">
                <a:solidFill>
                  <a:srgbClr val="1F618E"/>
                </a:solidFill>
              </a:rPr>
              <a:t>Belevings</a:t>
            </a:r>
            <a:r>
              <a:rPr lang="nl-NL" sz="1600" b="1" dirty="0">
                <a:solidFill>
                  <a:srgbClr val="1F618E"/>
                </a:solidFill>
              </a:rPr>
              <a:t> Instrumenten</a:t>
            </a:r>
          </a:p>
          <a:p>
            <a:pPr marL="285750" indent="-285750">
              <a:buFont typeface="Arial" charset="0"/>
              <a:buChar char="•"/>
            </a:pPr>
            <a:r>
              <a:rPr lang="nl-NL" sz="1600" dirty="0"/>
              <a:t>Storytelling</a:t>
            </a:r>
          </a:p>
          <a:p>
            <a:pPr marL="285750" indent="-285750">
              <a:buFont typeface="Arial" charset="0"/>
              <a:buChar char="•"/>
            </a:pPr>
            <a:r>
              <a:rPr lang="nl-NL" sz="1600" dirty="0"/>
              <a:t>Thematisering</a:t>
            </a:r>
          </a:p>
          <a:p>
            <a:pPr marL="285750" indent="-285750">
              <a:buFont typeface="Arial" charset="0"/>
              <a:buChar char="•"/>
            </a:pPr>
            <a:r>
              <a:rPr lang="nl-NL" sz="1600" dirty="0"/>
              <a:t>Zintuigen</a:t>
            </a:r>
          </a:p>
          <a:p>
            <a:pPr marL="285750" indent="-285750">
              <a:buFont typeface="Arial" charset="0"/>
              <a:buChar char="•"/>
            </a:pPr>
            <a:r>
              <a:rPr lang="nl-NL" sz="1600" dirty="0"/>
              <a:t>Spel</a:t>
            </a:r>
          </a:p>
          <a:p>
            <a:pPr marL="285750" indent="-285750">
              <a:buFont typeface="Arial" charset="0"/>
              <a:buChar char="•"/>
            </a:pPr>
            <a:r>
              <a:rPr lang="nl-NL" sz="1600" dirty="0"/>
              <a:t>Co-Creatie</a:t>
            </a:r>
          </a:p>
          <a:p>
            <a:pPr marL="285750" indent="-285750">
              <a:buFont typeface="Arial" charset="0"/>
              <a:buChar char="•"/>
            </a:pPr>
            <a:r>
              <a:rPr lang="nl-NL" sz="1600" dirty="0"/>
              <a:t>Personeel</a:t>
            </a:r>
          </a:p>
        </p:txBody>
      </p:sp>
      <p:sp>
        <p:nvSpPr>
          <p:cNvPr id="17" name="Tekstvak 16">
            <a:extLst>
              <a:ext uri="{FF2B5EF4-FFF2-40B4-BE49-F238E27FC236}">
                <a16:creationId xmlns:a16="http://schemas.microsoft.com/office/drawing/2014/main" id="{9E0C3449-7F6A-4772-BEAE-71C7D02F8629}"/>
              </a:ext>
            </a:extLst>
          </p:cNvPr>
          <p:cNvSpPr txBox="1"/>
          <p:nvPr/>
        </p:nvSpPr>
        <p:spPr>
          <a:xfrm>
            <a:off x="8438772" y="2379859"/>
            <a:ext cx="2998507" cy="721132"/>
          </a:xfrm>
          <a:prstGeom prst="rect">
            <a:avLst/>
          </a:prstGeom>
          <a:solidFill>
            <a:srgbClr val="EBEDEF"/>
          </a:solidFill>
          <a:ln>
            <a:noFill/>
          </a:ln>
        </p:spPr>
        <p:txBody>
          <a:bodyPr wrap="square" lIns="180000" tIns="108000" rIns="180000" bIns="108000" rtlCol="0">
            <a:spAutoFit/>
          </a:bodyPr>
          <a:lstStyle/>
          <a:p>
            <a:pPr algn="just"/>
            <a:endParaRPr lang="nl-NL" sz="1000" dirty="0">
              <a:solidFill>
                <a:srgbClr val="1F618E"/>
              </a:solidFill>
              <a:latin typeface="Helvetica Neue" charset="0"/>
              <a:ea typeface="Helvetica Neue" charset="0"/>
              <a:cs typeface="Helvetica Neue" charset="0"/>
            </a:endParaRPr>
          </a:p>
        </p:txBody>
      </p:sp>
      <p:sp>
        <p:nvSpPr>
          <p:cNvPr id="18" name="Tekstvak 17">
            <a:extLst>
              <a:ext uri="{FF2B5EF4-FFF2-40B4-BE49-F238E27FC236}">
                <a16:creationId xmlns:a16="http://schemas.microsoft.com/office/drawing/2014/main" id="{D19A3C97-E64D-416A-A4C2-4FD0EDF66733}"/>
              </a:ext>
            </a:extLst>
          </p:cNvPr>
          <p:cNvSpPr txBox="1"/>
          <p:nvPr/>
        </p:nvSpPr>
        <p:spPr>
          <a:xfrm>
            <a:off x="8747138" y="2556150"/>
            <a:ext cx="2568682" cy="338554"/>
          </a:xfrm>
          <a:prstGeom prst="rect">
            <a:avLst/>
          </a:prstGeom>
          <a:noFill/>
        </p:spPr>
        <p:txBody>
          <a:bodyPr wrap="square" rtlCol="0">
            <a:spAutoFit/>
          </a:bodyPr>
          <a:lstStyle/>
          <a:p>
            <a:r>
              <a:rPr lang="nl-NL" sz="1600" b="1" dirty="0">
                <a:solidFill>
                  <a:srgbClr val="1F618E"/>
                </a:solidFill>
              </a:rPr>
              <a:t>Basic </a:t>
            </a:r>
            <a:r>
              <a:rPr lang="nl-NL" sz="1600" b="1" dirty="0" err="1">
                <a:solidFill>
                  <a:srgbClr val="1F618E"/>
                </a:solidFill>
              </a:rPr>
              <a:t>experience</a:t>
            </a:r>
            <a:endParaRPr lang="nl-NL" sz="1600" b="1" dirty="0">
              <a:solidFill>
                <a:srgbClr val="1F618E"/>
              </a:solidFill>
            </a:endParaRPr>
          </a:p>
        </p:txBody>
      </p:sp>
      <p:sp>
        <p:nvSpPr>
          <p:cNvPr id="19" name="Tekstvak 18">
            <a:extLst>
              <a:ext uri="{FF2B5EF4-FFF2-40B4-BE49-F238E27FC236}">
                <a16:creationId xmlns:a16="http://schemas.microsoft.com/office/drawing/2014/main" id="{A194903E-BF57-408F-AD35-465C31F07B95}"/>
              </a:ext>
            </a:extLst>
          </p:cNvPr>
          <p:cNvSpPr txBox="1"/>
          <p:nvPr/>
        </p:nvSpPr>
        <p:spPr>
          <a:xfrm>
            <a:off x="8444801" y="5476047"/>
            <a:ext cx="2998507" cy="721132"/>
          </a:xfrm>
          <a:prstGeom prst="rect">
            <a:avLst/>
          </a:prstGeom>
          <a:solidFill>
            <a:srgbClr val="EBEDEF"/>
          </a:solidFill>
          <a:ln>
            <a:noFill/>
          </a:ln>
        </p:spPr>
        <p:txBody>
          <a:bodyPr wrap="square" lIns="180000" tIns="108000" rIns="180000" bIns="108000" rtlCol="0">
            <a:spAutoFit/>
          </a:bodyPr>
          <a:lstStyle/>
          <a:p>
            <a:pPr algn="just"/>
            <a:endParaRPr lang="nl-NL" sz="1000" dirty="0">
              <a:solidFill>
                <a:srgbClr val="1F618E"/>
              </a:solidFill>
              <a:latin typeface="Helvetica Neue" charset="0"/>
              <a:ea typeface="Helvetica Neue" charset="0"/>
              <a:cs typeface="Helvetica Neue" charset="0"/>
            </a:endParaRPr>
          </a:p>
        </p:txBody>
      </p:sp>
      <p:sp>
        <p:nvSpPr>
          <p:cNvPr id="20" name="Tekstvak 19">
            <a:extLst>
              <a:ext uri="{FF2B5EF4-FFF2-40B4-BE49-F238E27FC236}">
                <a16:creationId xmlns:a16="http://schemas.microsoft.com/office/drawing/2014/main" id="{56F0296C-78C1-4D3A-86F8-2429156B2DBD}"/>
              </a:ext>
            </a:extLst>
          </p:cNvPr>
          <p:cNvSpPr txBox="1"/>
          <p:nvPr/>
        </p:nvSpPr>
        <p:spPr>
          <a:xfrm>
            <a:off x="8747138" y="5655946"/>
            <a:ext cx="2568682" cy="338554"/>
          </a:xfrm>
          <a:prstGeom prst="rect">
            <a:avLst/>
          </a:prstGeom>
          <a:noFill/>
        </p:spPr>
        <p:txBody>
          <a:bodyPr wrap="square" rtlCol="0">
            <a:spAutoFit/>
          </a:bodyPr>
          <a:lstStyle/>
          <a:p>
            <a:r>
              <a:rPr lang="nl-NL" sz="1600" b="1" dirty="0" err="1">
                <a:solidFill>
                  <a:srgbClr val="1F618E"/>
                </a:solidFill>
              </a:rPr>
              <a:t>Transforming</a:t>
            </a:r>
            <a:r>
              <a:rPr lang="nl-NL" sz="1600" b="1" dirty="0">
                <a:solidFill>
                  <a:srgbClr val="1F618E"/>
                </a:solidFill>
              </a:rPr>
              <a:t> </a:t>
            </a:r>
            <a:r>
              <a:rPr lang="nl-NL" sz="1600" b="1" dirty="0" err="1">
                <a:solidFill>
                  <a:srgbClr val="1F618E"/>
                </a:solidFill>
              </a:rPr>
              <a:t>experience</a:t>
            </a:r>
            <a:endParaRPr lang="nl-NL" sz="1600" b="1" dirty="0">
              <a:solidFill>
                <a:srgbClr val="1F618E"/>
              </a:solidFill>
            </a:endParaRPr>
          </a:p>
        </p:txBody>
      </p:sp>
      <p:sp>
        <p:nvSpPr>
          <p:cNvPr id="22" name="Tekstvak 21">
            <a:extLst>
              <a:ext uri="{FF2B5EF4-FFF2-40B4-BE49-F238E27FC236}">
                <a16:creationId xmlns:a16="http://schemas.microsoft.com/office/drawing/2014/main" id="{0F8CB406-1DF3-473D-A6B7-912CF97E0B8C}"/>
              </a:ext>
            </a:extLst>
          </p:cNvPr>
          <p:cNvSpPr txBox="1"/>
          <p:nvPr/>
        </p:nvSpPr>
        <p:spPr>
          <a:xfrm>
            <a:off x="8444801" y="3926149"/>
            <a:ext cx="2998507" cy="721132"/>
          </a:xfrm>
          <a:prstGeom prst="rect">
            <a:avLst/>
          </a:prstGeom>
          <a:solidFill>
            <a:srgbClr val="EBEDEF"/>
          </a:solidFill>
          <a:ln>
            <a:noFill/>
          </a:ln>
        </p:spPr>
        <p:txBody>
          <a:bodyPr wrap="square" lIns="180000" tIns="108000" rIns="180000" bIns="108000" rtlCol="0">
            <a:spAutoFit/>
          </a:bodyPr>
          <a:lstStyle/>
          <a:p>
            <a:pPr algn="just"/>
            <a:endParaRPr lang="nl-NL" sz="1000" dirty="0">
              <a:solidFill>
                <a:srgbClr val="1F618E"/>
              </a:solidFill>
              <a:latin typeface="Helvetica Neue" charset="0"/>
              <a:ea typeface="Helvetica Neue" charset="0"/>
              <a:cs typeface="Helvetica Neue" charset="0"/>
            </a:endParaRPr>
          </a:p>
        </p:txBody>
      </p:sp>
      <p:sp>
        <p:nvSpPr>
          <p:cNvPr id="23" name="Tekstvak 22">
            <a:extLst>
              <a:ext uri="{FF2B5EF4-FFF2-40B4-BE49-F238E27FC236}">
                <a16:creationId xmlns:a16="http://schemas.microsoft.com/office/drawing/2014/main" id="{756E4C80-A164-4EC1-83A0-58450DF560BA}"/>
              </a:ext>
            </a:extLst>
          </p:cNvPr>
          <p:cNvSpPr txBox="1"/>
          <p:nvPr/>
        </p:nvSpPr>
        <p:spPr>
          <a:xfrm>
            <a:off x="8747138" y="4106048"/>
            <a:ext cx="2568682" cy="338554"/>
          </a:xfrm>
          <a:prstGeom prst="rect">
            <a:avLst/>
          </a:prstGeom>
          <a:noFill/>
        </p:spPr>
        <p:txBody>
          <a:bodyPr wrap="square" rtlCol="0">
            <a:spAutoFit/>
          </a:bodyPr>
          <a:lstStyle/>
          <a:p>
            <a:r>
              <a:rPr lang="nl-NL" sz="1600" b="1" dirty="0">
                <a:solidFill>
                  <a:srgbClr val="1F618E"/>
                </a:solidFill>
              </a:rPr>
              <a:t>Memorabel </a:t>
            </a:r>
            <a:r>
              <a:rPr lang="nl-NL" sz="1600" b="1" dirty="0" err="1">
                <a:solidFill>
                  <a:srgbClr val="1F618E"/>
                </a:solidFill>
              </a:rPr>
              <a:t>experience</a:t>
            </a:r>
            <a:endParaRPr lang="nl-NL" sz="1600" b="1" dirty="0">
              <a:solidFill>
                <a:srgbClr val="1F618E"/>
              </a:solidFill>
            </a:endParaRPr>
          </a:p>
        </p:txBody>
      </p:sp>
      <p:sp>
        <p:nvSpPr>
          <p:cNvPr id="24" name="Tekstvak 23">
            <a:extLst>
              <a:ext uri="{FF2B5EF4-FFF2-40B4-BE49-F238E27FC236}">
                <a16:creationId xmlns:a16="http://schemas.microsoft.com/office/drawing/2014/main" id="{F3D1965A-64C7-4690-8320-921852070C21}"/>
              </a:ext>
            </a:extLst>
          </p:cNvPr>
          <p:cNvSpPr txBox="1"/>
          <p:nvPr/>
        </p:nvSpPr>
        <p:spPr>
          <a:xfrm>
            <a:off x="679948" y="1636978"/>
            <a:ext cx="2998508" cy="371998"/>
          </a:xfrm>
          <a:prstGeom prst="homePlate">
            <a:avLst/>
          </a:prstGeom>
          <a:solidFill>
            <a:srgbClr val="1F618E"/>
          </a:solidFill>
          <a:ln>
            <a:noFill/>
          </a:ln>
        </p:spPr>
        <p:txBody>
          <a:bodyPr wrap="square" lIns="180000" tIns="108000" rIns="180000" bIns="108000" rtlCol="0">
            <a:spAutoFit/>
          </a:bodyPr>
          <a:lstStyle/>
          <a:p>
            <a:pPr algn="just"/>
            <a:endParaRPr lang="nl-NL" sz="1000" dirty="0">
              <a:solidFill>
                <a:srgbClr val="1F618E"/>
              </a:solidFill>
              <a:latin typeface="Helvetica Neue" charset="0"/>
              <a:ea typeface="Helvetica Neue" charset="0"/>
              <a:cs typeface="Helvetica Neue" charset="0"/>
            </a:endParaRPr>
          </a:p>
        </p:txBody>
      </p:sp>
      <p:sp>
        <p:nvSpPr>
          <p:cNvPr id="25" name="Tekstvak 24">
            <a:extLst>
              <a:ext uri="{FF2B5EF4-FFF2-40B4-BE49-F238E27FC236}">
                <a16:creationId xmlns:a16="http://schemas.microsoft.com/office/drawing/2014/main" id="{2D135073-5FBF-47A1-B2CF-EB95666B3DDD}"/>
              </a:ext>
            </a:extLst>
          </p:cNvPr>
          <p:cNvSpPr txBox="1"/>
          <p:nvPr/>
        </p:nvSpPr>
        <p:spPr>
          <a:xfrm>
            <a:off x="894715" y="1612933"/>
            <a:ext cx="2568682" cy="338554"/>
          </a:xfrm>
          <a:prstGeom prst="rect">
            <a:avLst/>
          </a:prstGeom>
          <a:noFill/>
        </p:spPr>
        <p:txBody>
          <a:bodyPr wrap="square" rtlCol="0">
            <a:spAutoFit/>
          </a:bodyPr>
          <a:lstStyle/>
          <a:p>
            <a:r>
              <a:rPr lang="nl-NL" sz="1600" b="1" dirty="0">
                <a:solidFill>
                  <a:schemeClr val="bg1"/>
                </a:solidFill>
              </a:rPr>
              <a:t>Pre-exposure fase</a:t>
            </a:r>
          </a:p>
        </p:txBody>
      </p:sp>
      <p:sp>
        <p:nvSpPr>
          <p:cNvPr id="26" name="Tekstvak 25">
            <a:extLst>
              <a:ext uri="{FF2B5EF4-FFF2-40B4-BE49-F238E27FC236}">
                <a16:creationId xmlns:a16="http://schemas.microsoft.com/office/drawing/2014/main" id="{D40CD89A-8292-4DA1-8926-13F1EF23F9F9}"/>
              </a:ext>
            </a:extLst>
          </p:cNvPr>
          <p:cNvSpPr txBox="1"/>
          <p:nvPr/>
        </p:nvSpPr>
        <p:spPr>
          <a:xfrm>
            <a:off x="4562520" y="1636978"/>
            <a:ext cx="2998508" cy="371998"/>
          </a:xfrm>
          <a:prstGeom prst="homePlate">
            <a:avLst/>
          </a:prstGeom>
          <a:solidFill>
            <a:srgbClr val="1F618E"/>
          </a:solidFill>
          <a:ln>
            <a:noFill/>
          </a:ln>
        </p:spPr>
        <p:txBody>
          <a:bodyPr wrap="square" lIns="180000" tIns="108000" rIns="180000" bIns="108000" rtlCol="0">
            <a:spAutoFit/>
          </a:bodyPr>
          <a:lstStyle/>
          <a:p>
            <a:pPr algn="just"/>
            <a:endParaRPr lang="nl-NL" sz="1000" dirty="0">
              <a:solidFill>
                <a:srgbClr val="1F618E"/>
              </a:solidFill>
              <a:latin typeface="Helvetica Neue" charset="0"/>
              <a:ea typeface="Helvetica Neue" charset="0"/>
              <a:cs typeface="Helvetica Neue" charset="0"/>
            </a:endParaRPr>
          </a:p>
        </p:txBody>
      </p:sp>
      <p:sp>
        <p:nvSpPr>
          <p:cNvPr id="27" name="Tekstvak 26">
            <a:extLst>
              <a:ext uri="{FF2B5EF4-FFF2-40B4-BE49-F238E27FC236}">
                <a16:creationId xmlns:a16="http://schemas.microsoft.com/office/drawing/2014/main" id="{7477A6D4-E54E-4F14-9162-4C3A4066DE14}"/>
              </a:ext>
            </a:extLst>
          </p:cNvPr>
          <p:cNvSpPr txBox="1"/>
          <p:nvPr/>
        </p:nvSpPr>
        <p:spPr>
          <a:xfrm>
            <a:off x="4864857" y="1636978"/>
            <a:ext cx="2568682" cy="338554"/>
          </a:xfrm>
          <a:prstGeom prst="rect">
            <a:avLst/>
          </a:prstGeom>
          <a:noFill/>
        </p:spPr>
        <p:txBody>
          <a:bodyPr wrap="square" rtlCol="0">
            <a:spAutoFit/>
          </a:bodyPr>
          <a:lstStyle/>
          <a:p>
            <a:r>
              <a:rPr lang="nl-NL" sz="1600" b="1" dirty="0">
                <a:solidFill>
                  <a:schemeClr val="bg1"/>
                </a:solidFill>
              </a:rPr>
              <a:t>Direct-exposure fase</a:t>
            </a:r>
          </a:p>
        </p:txBody>
      </p:sp>
      <p:sp>
        <p:nvSpPr>
          <p:cNvPr id="28" name="Tekstvak 27">
            <a:extLst>
              <a:ext uri="{FF2B5EF4-FFF2-40B4-BE49-F238E27FC236}">
                <a16:creationId xmlns:a16="http://schemas.microsoft.com/office/drawing/2014/main" id="{81EF5007-2617-4E47-9221-C7C46A10B89D}"/>
              </a:ext>
            </a:extLst>
          </p:cNvPr>
          <p:cNvSpPr txBox="1"/>
          <p:nvPr/>
        </p:nvSpPr>
        <p:spPr>
          <a:xfrm>
            <a:off x="8444800" y="1636978"/>
            <a:ext cx="2998508" cy="371998"/>
          </a:xfrm>
          <a:prstGeom prst="homePlate">
            <a:avLst/>
          </a:prstGeom>
          <a:solidFill>
            <a:srgbClr val="1F618E"/>
          </a:solidFill>
          <a:ln>
            <a:noFill/>
          </a:ln>
        </p:spPr>
        <p:txBody>
          <a:bodyPr wrap="square" lIns="180000" tIns="108000" rIns="180000" bIns="108000" rtlCol="0">
            <a:spAutoFit/>
          </a:bodyPr>
          <a:lstStyle/>
          <a:p>
            <a:pPr algn="just"/>
            <a:endParaRPr lang="nl-NL" sz="1000" dirty="0">
              <a:solidFill>
                <a:srgbClr val="1F618E"/>
              </a:solidFill>
              <a:latin typeface="Helvetica Neue" charset="0"/>
              <a:ea typeface="Helvetica Neue" charset="0"/>
              <a:cs typeface="Helvetica Neue" charset="0"/>
            </a:endParaRPr>
          </a:p>
        </p:txBody>
      </p:sp>
      <p:sp>
        <p:nvSpPr>
          <p:cNvPr id="29" name="Tekstvak 28">
            <a:extLst>
              <a:ext uri="{FF2B5EF4-FFF2-40B4-BE49-F238E27FC236}">
                <a16:creationId xmlns:a16="http://schemas.microsoft.com/office/drawing/2014/main" id="{E571918F-8A35-41C8-A416-E5083BFD01B0}"/>
              </a:ext>
            </a:extLst>
          </p:cNvPr>
          <p:cNvSpPr txBox="1"/>
          <p:nvPr/>
        </p:nvSpPr>
        <p:spPr>
          <a:xfrm>
            <a:off x="8728603" y="1625691"/>
            <a:ext cx="2568682" cy="338554"/>
          </a:xfrm>
          <a:prstGeom prst="rect">
            <a:avLst/>
          </a:prstGeom>
          <a:noFill/>
        </p:spPr>
        <p:txBody>
          <a:bodyPr wrap="square" rtlCol="0">
            <a:spAutoFit/>
          </a:bodyPr>
          <a:lstStyle/>
          <a:p>
            <a:r>
              <a:rPr lang="nl-NL" sz="1600" b="1" dirty="0">
                <a:solidFill>
                  <a:schemeClr val="bg1"/>
                </a:solidFill>
              </a:rPr>
              <a:t>Post-exposure fase*</a:t>
            </a:r>
          </a:p>
        </p:txBody>
      </p:sp>
      <p:cxnSp>
        <p:nvCxnSpPr>
          <p:cNvPr id="30" name="Rechte verbindingslijn 29">
            <a:extLst>
              <a:ext uri="{FF2B5EF4-FFF2-40B4-BE49-F238E27FC236}">
                <a16:creationId xmlns:a16="http://schemas.microsoft.com/office/drawing/2014/main" id="{9154EBED-8BD2-46D8-8920-2CC7574AE6AE}"/>
              </a:ext>
            </a:extLst>
          </p:cNvPr>
          <p:cNvCxnSpPr>
            <a:stCxn id="10" idx="3"/>
            <a:endCxn id="13" idx="1"/>
          </p:cNvCxnSpPr>
          <p:nvPr/>
        </p:nvCxnSpPr>
        <p:spPr>
          <a:xfrm>
            <a:off x="3678456" y="4286715"/>
            <a:ext cx="883772" cy="0"/>
          </a:xfrm>
          <a:prstGeom prst="line">
            <a:avLst/>
          </a:prstGeom>
          <a:ln w="12700">
            <a:solidFill>
              <a:srgbClr val="1F618E"/>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1F6780D5-97BD-4C2C-8D4A-D85FDA4D0BF9}"/>
              </a:ext>
            </a:extLst>
          </p:cNvPr>
          <p:cNvCxnSpPr/>
          <p:nvPr/>
        </p:nvCxnSpPr>
        <p:spPr>
          <a:xfrm>
            <a:off x="7561028" y="4286715"/>
            <a:ext cx="442800" cy="0"/>
          </a:xfrm>
          <a:prstGeom prst="line">
            <a:avLst/>
          </a:prstGeom>
          <a:ln w="12700">
            <a:solidFill>
              <a:srgbClr val="1F618E"/>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2DF71B1B-344A-4DF5-9AE5-04DC18197477}"/>
              </a:ext>
            </a:extLst>
          </p:cNvPr>
          <p:cNvCxnSpPr/>
          <p:nvPr/>
        </p:nvCxnSpPr>
        <p:spPr>
          <a:xfrm>
            <a:off x="8003828" y="2723254"/>
            <a:ext cx="442800" cy="0"/>
          </a:xfrm>
          <a:prstGeom prst="line">
            <a:avLst/>
          </a:prstGeom>
          <a:ln w="12700">
            <a:solidFill>
              <a:srgbClr val="1F618E"/>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66A7ECD0-115E-4141-B712-4A3573050957}"/>
              </a:ext>
            </a:extLst>
          </p:cNvPr>
          <p:cNvCxnSpPr/>
          <p:nvPr/>
        </p:nvCxnSpPr>
        <p:spPr>
          <a:xfrm>
            <a:off x="8003828" y="4284212"/>
            <a:ext cx="442800" cy="0"/>
          </a:xfrm>
          <a:prstGeom prst="line">
            <a:avLst/>
          </a:prstGeom>
          <a:ln w="12700">
            <a:solidFill>
              <a:srgbClr val="1F618E"/>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51803A16-7032-4D08-BF37-040E3A8B7207}"/>
              </a:ext>
            </a:extLst>
          </p:cNvPr>
          <p:cNvCxnSpPr/>
          <p:nvPr/>
        </p:nvCxnSpPr>
        <p:spPr>
          <a:xfrm>
            <a:off x="8003828" y="5849359"/>
            <a:ext cx="442800" cy="0"/>
          </a:xfrm>
          <a:prstGeom prst="line">
            <a:avLst/>
          </a:prstGeom>
          <a:ln w="12700">
            <a:solidFill>
              <a:srgbClr val="1F618E"/>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841BBA16-EFDA-45C8-BCFF-D4F30B16CBE3}"/>
              </a:ext>
            </a:extLst>
          </p:cNvPr>
          <p:cNvCxnSpPr/>
          <p:nvPr/>
        </p:nvCxnSpPr>
        <p:spPr>
          <a:xfrm>
            <a:off x="8003828" y="2723254"/>
            <a:ext cx="0" cy="3126105"/>
          </a:xfrm>
          <a:prstGeom prst="line">
            <a:avLst/>
          </a:prstGeom>
          <a:ln>
            <a:solidFill>
              <a:srgbClr val="1F618E"/>
            </a:solidFill>
          </a:ln>
        </p:spPr>
        <p:style>
          <a:lnRef idx="1">
            <a:schemeClr val="accent1"/>
          </a:lnRef>
          <a:fillRef idx="0">
            <a:schemeClr val="accent1"/>
          </a:fillRef>
          <a:effectRef idx="0">
            <a:schemeClr val="accent1"/>
          </a:effectRef>
          <a:fontRef idx="minor">
            <a:schemeClr val="tx1"/>
          </a:fontRef>
        </p:style>
      </p:cxnSp>
      <p:sp>
        <p:nvSpPr>
          <p:cNvPr id="36" name="Tekstvak 35">
            <a:extLst>
              <a:ext uri="{FF2B5EF4-FFF2-40B4-BE49-F238E27FC236}">
                <a16:creationId xmlns:a16="http://schemas.microsoft.com/office/drawing/2014/main" id="{89DBC774-0D88-4287-93C3-CB0ABD99D463}"/>
              </a:ext>
            </a:extLst>
          </p:cNvPr>
          <p:cNvSpPr txBox="1"/>
          <p:nvPr/>
        </p:nvSpPr>
        <p:spPr>
          <a:xfrm>
            <a:off x="133969" y="14103"/>
            <a:ext cx="1574992" cy="1200329"/>
          </a:xfrm>
          <a:prstGeom prst="rect">
            <a:avLst/>
          </a:prstGeom>
          <a:noFill/>
        </p:spPr>
        <p:txBody>
          <a:bodyPr wrap="square" rtlCol="0">
            <a:spAutoFit/>
          </a:bodyPr>
          <a:lstStyle/>
          <a:p>
            <a:pPr algn="r"/>
            <a:r>
              <a:rPr lang="nl-NL" sz="7200" b="1" dirty="0">
                <a:solidFill>
                  <a:schemeClr val="bg1"/>
                </a:solidFill>
                <a:latin typeface="Open Sans" charset="0"/>
                <a:ea typeface="Open Sans" charset="0"/>
                <a:cs typeface="Open Sans" charset="0"/>
              </a:rPr>
              <a:t>4</a:t>
            </a:r>
          </a:p>
        </p:txBody>
      </p:sp>
      <p:sp>
        <p:nvSpPr>
          <p:cNvPr id="38" name="Tekstvak 37">
            <a:extLst>
              <a:ext uri="{FF2B5EF4-FFF2-40B4-BE49-F238E27FC236}">
                <a16:creationId xmlns:a16="http://schemas.microsoft.com/office/drawing/2014/main" id="{BD2F5FF5-73F2-4F14-9312-BD7FE1876BB1}"/>
              </a:ext>
            </a:extLst>
          </p:cNvPr>
          <p:cNvSpPr txBox="1"/>
          <p:nvPr/>
        </p:nvSpPr>
        <p:spPr>
          <a:xfrm>
            <a:off x="1708961" y="220525"/>
            <a:ext cx="7874192" cy="800219"/>
          </a:xfrm>
          <a:prstGeom prst="rect">
            <a:avLst/>
          </a:prstGeom>
          <a:noFill/>
        </p:spPr>
        <p:txBody>
          <a:bodyPr wrap="square" rtlCol="0">
            <a:spAutoFit/>
          </a:bodyPr>
          <a:lstStyle/>
          <a:p>
            <a:r>
              <a:rPr lang="nl-NL" sz="2800" b="1" dirty="0">
                <a:solidFill>
                  <a:schemeClr val="bg1"/>
                </a:solidFill>
                <a:latin typeface="Open Sans Extrabold" charset="0"/>
                <a:ea typeface="Open Sans Extrabold" charset="0"/>
                <a:cs typeface="Open Sans Extrabold" charset="0"/>
              </a:rPr>
              <a:t>CENTRUMMANAGEMENT</a:t>
            </a:r>
          </a:p>
          <a:p>
            <a:r>
              <a:rPr lang="nl-NL" dirty="0">
                <a:solidFill>
                  <a:schemeClr val="bg1"/>
                </a:solidFill>
                <a:latin typeface="Open Sans Light" charset="0"/>
                <a:ea typeface="Open Sans Light" charset="0"/>
                <a:cs typeface="Open Sans Light" charset="0"/>
              </a:rPr>
              <a:t>Hoe dan?</a:t>
            </a:r>
          </a:p>
        </p:txBody>
      </p:sp>
    </p:spTree>
    <p:extLst>
      <p:ext uri="{BB962C8B-B14F-4D97-AF65-F5344CB8AC3E}">
        <p14:creationId xmlns:p14="http://schemas.microsoft.com/office/powerpoint/2010/main" val="3838473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
            <a:ext cx="12192000" cy="1324154"/>
          </a:xfrm>
          <a:prstGeom prst="rect">
            <a:avLst/>
          </a:prstGeom>
        </p:spPr>
      </p:pic>
      <p:pic>
        <p:nvPicPr>
          <p:cNvPr id="10" name="Afbeelding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2830" y="367711"/>
            <a:ext cx="2274449" cy="654090"/>
          </a:xfrm>
          <a:prstGeom prst="rect">
            <a:avLst/>
          </a:prstGeom>
        </p:spPr>
      </p:pic>
      <p:sp>
        <p:nvSpPr>
          <p:cNvPr id="2" name="Rechthoek 1"/>
          <p:cNvSpPr/>
          <p:nvPr/>
        </p:nvSpPr>
        <p:spPr>
          <a:xfrm>
            <a:off x="757084" y="3129852"/>
            <a:ext cx="10677831" cy="843819"/>
          </a:xfrm>
          <a:prstGeom prst="rect">
            <a:avLst/>
          </a:prstGeom>
          <a:solidFill>
            <a:srgbClr val="EB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i="1" dirty="0">
                <a:solidFill>
                  <a:srgbClr val="1F618E"/>
                </a:solidFill>
                <a:latin typeface="Helvetica Neue" charset="0"/>
                <a:ea typeface="Helvetica Neue" charset="0"/>
                <a:cs typeface="Helvetica Neue" charset="0"/>
              </a:rPr>
              <a:t>Meten is weten</a:t>
            </a:r>
            <a:endParaRPr lang="nl-NL" dirty="0"/>
          </a:p>
        </p:txBody>
      </p:sp>
      <p:sp>
        <p:nvSpPr>
          <p:cNvPr id="3" name="Tekstvak 2"/>
          <p:cNvSpPr txBox="1"/>
          <p:nvPr/>
        </p:nvSpPr>
        <p:spPr>
          <a:xfrm>
            <a:off x="1708961" y="3136178"/>
            <a:ext cx="781664" cy="1200329"/>
          </a:xfrm>
          <a:prstGeom prst="rect">
            <a:avLst/>
          </a:prstGeom>
          <a:noFill/>
        </p:spPr>
        <p:txBody>
          <a:bodyPr wrap="square" rtlCol="0">
            <a:spAutoFit/>
          </a:bodyPr>
          <a:lstStyle/>
          <a:p>
            <a:r>
              <a:rPr lang="nl-NL" sz="7200" b="1" dirty="0">
                <a:solidFill>
                  <a:srgbClr val="1F618E"/>
                </a:solidFill>
                <a:latin typeface="Helvetica Neue Condensed" charset="0"/>
                <a:ea typeface="Helvetica Neue Condensed" charset="0"/>
                <a:cs typeface="Helvetica Neue Condensed" charset="0"/>
              </a:rPr>
              <a:t>‘‘</a:t>
            </a:r>
          </a:p>
        </p:txBody>
      </p:sp>
      <p:sp>
        <p:nvSpPr>
          <p:cNvPr id="15" name="Tekstvak 14"/>
          <p:cNvSpPr txBox="1"/>
          <p:nvPr/>
        </p:nvSpPr>
        <p:spPr>
          <a:xfrm>
            <a:off x="9884372" y="3129852"/>
            <a:ext cx="781664" cy="2308324"/>
          </a:xfrm>
          <a:prstGeom prst="rect">
            <a:avLst/>
          </a:prstGeom>
          <a:noFill/>
        </p:spPr>
        <p:txBody>
          <a:bodyPr wrap="square" rtlCol="0">
            <a:spAutoFit/>
          </a:bodyPr>
          <a:lstStyle/>
          <a:p>
            <a:r>
              <a:rPr lang="nl-NL" sz="7200" b="1" dirty="0">
                <a:solidFill>
                  <a:srgbClr val="1F618E"/>
                </a:solidFill>
                <a:latin typeface="Helvetica Neue Condensed" charset="0"/>
                <a:ea typeface="Helvetica Neue Condensed" charset="0"/>
                <a:cs typeface="Helvetica Neue Condensed" charset="0"/>
              </a:rPr>
              <a:t>’’</a:t>
            </a:r>
          </a:p>
          <a:p>
            <a:endParaRPr lang="nl-NL" sz="7200" b="1" dirty="0">
              <a:solidFill>
                <a:srgbClr val="1F618E"/>
              </a:solidFill>
              <a:latin typeface="Helvetica Neue Condensed" charset="0"/>
              <a:ea typeface="Helvetica Neue Condensed" charset="0"/>
              <a:cs typeface="Helvetica Neue Condensed" charset="0"/>
            </a:endParaRPr>
          </a:p>
        </p:txBody>
      </p:sp>
      <p:sp>
        <p:nvSpPr>
          <p:cNvPr id="11" name="Tekstvak 10">
            <a:extLst>
              <a:ext uri="{FF2B5EF4-FFF2-40B4-BE49-F238E27FC236}">
                <a16:creationId xmlns:a16="http://schemas.microsoft.com/office/drawing/2014/main" id="{9E3462FE-279B-45E1-A5A0-9E999CC29BCE}"/>
              </a:ext>
            </a:extLst>
          </p:cNvPr>
          <p:cNvSpPr txBox="1"/>
          <p:nvPr/>
        </p:nvSpPr>
        <p:spPr>
          <a:xfrm>
            <a:off x="133969" y="14103"/>
            <a:ext cx="1574992" cy="1200329"/>
          </a:xfrm>
          <a:prstGeom prst="rect">
            <a:avLst/>
          </a:prstGeom>
          <a:noFill/>
        </p:spPr>
        <p:txBody>
          <a:bodyPr wrap="square" rtlCol="0">
            <a:spAutoFit/>
          </a:bodyPr>
          <a:lstStyle/>
          <a:p>
            <a:pPr algn="r"/>
            <a:r>
              <a:rPr lang="nl-NL" sz="7200" b="1" dirty="0">
                <a:solidFill>
                  <a:schemeClr val="bg1"/>
                </a:solidFill>
                <a:latin typeface="Open Sans" charset="0"/>
                <a:ea typeface="Open Sans" charset="0"/>
                <a:cs typeface="Open Sans" charset="0"/>
              </a:rPr>
              <a:t>4</a:t>
            </a:r>
          </a:p>
        </p:txBody>
      </p:sp>
      <p:sp>
        <p:nvSpPr>
          <p:cNvPr id="12" name="Tekstvak 11">
            <a:extLst>
              <a:ext uri="{FF2B5EF4-FFF2-40B4-BE49-F238E27FC236}">
                <a16:creationId xmlns:a16="http://schemas.microsoft.com/office/drawing/2014/main" id="{6A6402BA-737F-406A-803D-C01C5E21AB9C}"/>
              </a:ext>
            </a:extLst>
          </p:cNvPr>
          <p:cNvSpPr txBox="1"/>
          <p:nvPr/>
        </p:nvSpPr>
        <p:spPr>
          <a:xfrm>
            <a:off x="1708961" y="220525"/>
            <a:ext cx="7874192" cy="800219"/>
          </a:xfrm>
          <a:prstGeom prst="rect">
            <a:avLst/>
          </a:prstGeom>
          <a:noFill/>
        </p:spPr>
        <p:txBody>
          <a:bodyPr wrap="square" rtlCol="0">
            <a:spAutoFit/>
          </a:bodyPr>
          <a:lstStyle/>
          <a:p>
            <a:r>
              <a:rPr lang="nl-NL" sz="2800" b="1" dirty="0">
                <a:solidFill>
                  <a:schemeClr val="bg1"/>
                </a:solidFill>
                <a:latin typeface="Open Sans Extrabold" charset="0"/>
                <a:ea typeface="Open Sans Extrabold" charset="0"/>
                <a:cs typeface="Open Sans Extrabold" charset="0"/>
              </a:rPr>
              <a:t>CENTRUMMANAGEMENT</a:t>
            </a:r>
          </a:p>
          <a:p>
            <a:r>
              <a:rPr lang="nl-NL" dirty="0">
                <a:solidFill>
                  <a:schemeClr val="bg1"/>
                </a:solidFill>
                <a:latin typeface="Open Sans Light" charset="0"/>
                <a:ea typeface="Open Sans Light" charset="0"/>
                <a:cs typeface="Open Sans Light" charset="0"/>
              </a:rPr>
              <a:t>Hoe dan?</a:t>
            </a:r>
          </a:p>
        </p:txBody>
      </p:sp>
    </p:spTree>
    <p:extLst>
      <p:ext uri="{BB962C8B-B14F-4D97-AF65-F5344CB8AC3E}">
        <p14:creationId xmlns:p14="http://schemas.microsoft.com/office/powerpoint/2010/main" val="1603525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4030" cy="6858000"/>
          </a:xfrm>
          <a:prstGeom prst="rect">
            <a:avLst/>
          </a:prstGeom>
        </p:spPr>
      </p:pic>
      <p:sp>
        <p:nvSpPr>
          <p:cNvPr id="7" name="Tekstvak 6"/>
          <p:cNvSpPr txBox="1"/>
          <p:nvPr/>
        </p:nvSpPr>
        <p:spPr>
          <a:xfrm>
            <a:off x="-382385" y="3076460"/>
            <a:ext cx="6101542" cy="707886"/>
          </a:xfrm>
          <a:prstGeom prst="rect">
            <a:avLst/>
          </a:prstGeom>
          <a:noFill/>
        </p:spPr>
        <p:txBody>
          <a:bodyPr wrap="square" rtlCol="0">
            <a:spAutoFit/>
          </a:bodyPr>
          <a:lstStyle/>
          <a:p>
            <a:pPr algn="r"/>
            <a:r>
              <a:rPr lang="nl-NL" sz="4000" b="1" dirty="0">
                <a:solidFill>
                  <a:schemeClr val="bg1"/>
                </a:solidFill>
                <a:latin typeface="Open Sans Extrabold" charset="0"/>
                <a:ea typeface="Open Sans Extrabold" charset="0"/>
                <a:cs typeface="Open Sans Extrabold" charset="0"/>
              </a:rPr>
              <a:t>BEDANKT</a:t>
            </a:r>
            <a:endParaRPr lang="nl-NL" sz="5400" b="1" dirty="0">
              <a:solidFill>
                <a:schemeClr val="bg1"/>
              </a:solidFill>
              <a:latin typeface="Open Sans Extrabold" charset="0"/>
              <a:ea typeface="Open Sans Extrabold" charset="0"/>
              <a:cs typeface="Open Sans Extrabold" charset="0"/>
            </a:endParaRPr>
          </a:p>
        </p:txBody>
      </p:sp>
      <p:cxnSp>
        <p:nvCxnSpPr>
          <p:cNvPr id="4" name="Rechte verbindingslijn 3"/>
          <p:cNvCxnSpPr/>
          <p:nvPr/>
        </p:nvCxnSpPr>
        <p:spPr>
          <a:xfrm>
            <a:off x="6073833" y="2742198"/>
            <a:ext cx="0" cy="137641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kstvak 5"/>
          <p:cNvSpPr txBox="1"/>
          <p:nvPr/>
        </p:nvSpPr>
        <p:spPr>
          <a:xfrm>
            <a:off x="263966" y="5866158"/>
            <a:ext cx="6580414" cy="698717"/>
          </a:xfrm>
          <a:prstGeom prst="rect">
            <a:avLst/>
          </a:prstGeom>
          <a:noFill/>
        </p:spPr>
        <p:txBody>
          <a:bodyPr wrap="square" rtlCol="0">
            <a:spAutoFit/>
          </a:bodyPr>
          <a:lstStyle/>
          <a:p>
            <a:pPr>
              <a:lnSpc>
                <a:spcPct val="150000"/>
              </a:lnSpc>
            </a:pPr>
            <a:r>
              <a:rPr lang="nl-NL" sz="1400" dirty="0">
                <a:solidFill>
                  <a:schemeClr val="bg1"/>
                </a:solidFill>
                <a:latin typeface="Helvetica Neue" charset="0"/>
                <a:ea typeface="Helvetica Neue" charset="0"/>
                <a:cs typeface="Helvetica Neue" charset="0"/>
              </a:rPr>
              <a:t>Klokgebouw 258</a:t>
            </a:r>
          </a:p>
          <a:p>
            <a:pPr>
              <a:lnSpc>
                <a:spcPct val="150000"/>
              </a:lnSpc>
            </a:pPr>
            <a:r>
              <a:rPr lang="nl-NL" sz="1400" dirty="0">
                <a:solidFill>
                  <a:schemeClr val="bg1"/>
                </a:solidFill>
                <a:latin typeface="Helvetica Neue" charset="0"/>
                <a:ea typeface="Helvetica Neue" charset="0"/>
                <a:cs typeface="Helvetica Neue" charset="0"/>
              </a:rPr>
              <a:t>5617AC Eindhoven</a:t>
            </a:r>
          </a:p>
        </p:txBody>
      </p:sp>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8510" y="3076460"/>
            <a:ext cx="2274449" cy="654090"/>
          </a:xfrm>
          <a:prstGeom prst="rect">
            <a:avLst/>
          </a:prstGeom>
        </p:spPr>
      </p:pic>
    </p:spTree>
    <p:extLst>
      <p:ext uri="{BB962C8B-B14F-4D97-AF65-F5344CB8AC3E}">
        <p14:creationId xmlns:p14="http://schemas.microsoft.com/office/powerpoint/2010/main" val="207441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
            <a:ext cx="12192000" cy="1324154"/>
          </a:xfrm>
          <a:prstGeom prst="rect">
            <a:avLst/>
          </a:prstGeom>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2830" y="367711"/>
            <a:ext cx="2274449" cy="654090"/>
          </a:xfrm>
          <a:prstGeom prst="rect">
            <a:avLst/>
          </a:prstGeom>
        </p:spPr>
      </p:pic>
      <p:sp>
        <p:nvSpPr>
          <p:cNvPr id="7" name="Tekstvak 6"/>
          <p:cNvSpPr txBox="1"/>
          <p:nvPr/>
        </p:nvSpPr>
        <p:spPr>
          <a:xfrm>
            <a:off x="133969" y="14103"/>
            <a:ext cx="1574992" cy="1200329"/>
          </a:xfrm>
          <a:prstGeom prst="rect">
            <a:avLst/>
          </a:prstGeom>
          <a:noFill/>
        </p:spPr>
        <p:txBody>
          <a:bodyPr wrap="square" rtlCol="0">
            <a:spAutoFit/>
          </a:bodyPr>
          <a:lstStyle/>
          <a:p>
            <a:pPr algn="r"/>
            <a:r>
              <a:rPr lang="nl-NL" sz="7200" b="1" dirty="0">
                <a:solidFill>
                  <a:schemeClr val="bg1"/>
                </a:solidFill>
                <a:latin typeface="Open Sans" charset="0"/>
                <a:ea typeface="Open Sans" charset="0"/>
                <a:cs typeface="Open Sans" charset="0"/>
              </a:rPr>
              <a:t>3</a:t>
            </a:r>
          </a:p>
        </p:txBody>
      </p:sp>
      <p:sp>
        <p:nvSpPr>
          <p:cNvPr id="12" name="Tekstvak 11"/>
          <p:cNvSpPr txBox="1"/>
          <p:nvPr/>
        </p:nvSpPr>
        <p:spPr>
          <a:xfrm>
            <a:off x="1708961" y="220525"/>
            <a:ext cx="7874192" cy="800219"/>
          </a:xfrm>
          <a:prstGeom prst="rect">
            <a:avLst/>
          </a:prstGeom>
          <a:noFill/>
        </p:spPr>
        <p:txBody>
          <a:bodyPr wrap="square" rtlCol="0">
            <a:spAutoFit/>
          </a:bodyPr>
          <a:lstStyle/>
          <a:p>
            <a:r>
              <a:rPr lang="nl-NL" sz="2800" b="1" dirty="0">
                <a:solidFill>
                  <a:schemeClr val="bg1"/>
                </a:solidFill>
                <a:latin typeface="Open Sans Extrabold" charset="0"/>
                <a:ea typeface="Open Sans Extrabold" charset="0"/>
                <a:cs typeface="Open Sans Extrabold" charset="0"/>
              </a:rPr>
              <a:t>TITEL</a:t>
            </a:r>
          </a:p>
          <a:p>
            <a:r>
              <a:rPr lang="nl-NL" dirty="0">
                <a:solidFill>
                  <a:schemeClr val="bg1"/>
                </a:solidFill>
                <a:latin typeface="Open Sans Light" charset="0"/>
                <a:ea typeface="Open Sans Light" charset="0"/>
                <a:cs typeface="Open Sans Light" charset="0"/>
              </a:rPr>
              <a:t>ONDERTITEL</a:t>
            </a:r>
          </a:p>
        </p:txBody>
      </p:sp>
      <p:pic>
        <p:nvPicPr>
          <p:cNvPr id="18" name="Afbeelding 17">
            <a:extLst>
              <a:ext uri="{FF2B5EF4-FFF2-40B4-BE49-F238E27FC236}">
                <a16:creationId xmlns:a16="http://schemas.microsoft.com/office/drawing/2014/main" id="{A9B322B6-439B-4341-8E97-6EC681A9FD8D}"/>
              </a:ext>
            </a:extLst>
          </p:cNvPr>
          <p:cNvPicPr/>
          <p:nvPr/>
        </p:nvPicPr>
        <p:blipFill>
          <a:blip r:embed="rId5"/>
          <a:stretch>
            <a:fillRect/>
          </a:stretch>
        </p:blipFill>
        <p:spPr>
          <a:xfrm>
            <a:off x="7226740" y="1960124"/>
            <a:ext cx="3416276" cy="3661174"/>
          </a:xfrm>
          <a:prstGeom prst="rect">
            <a:avLst/>
          </a:prstGeom>
        </p:spPr>
      </p:pic>
      <p:pic>
        <p:nvPicPr>
          <p:cNvPr id="20" name="Afbeelding 19">
            <a:extLst>
              <a:ext uri="{FF2B5EF4-FFF2-40B4-BE49-F238E27FC236}">
                <a16:creationId xmlns:a16="http://schemas.microsoft.com/office/drawing/2014/main" id="{5594D808-E372-4E6D-95FA-F758BFAD989C}"/>
              </a:ext>
            </a:extLst>
          </p:cNvPr>
          <p:cNvPicPr/>
          <p:nvPr/>
        </p:nvPicPr>
        <p:blipFill>
          <a:blip r:embed="rId6"/>
          <a:stretch>
            <a:fillRect/>
          </a:stretch>
        </p:blipFill>
        <p:spPr>
          <a:xfrm>
            <a:off x="501740" y="1960124"/>
            <a:ext cx="5809119" cy="3661174"/>
          </a:xfrm>
          <a:prstGeom prst="rect">
            <a:avLst/>
          </a:prstGeom>
        </p:spPr>
      </p:pic>
    </p:spTree>
    <p:extLst>
      <p:ext uri="{BB962C8B-B14F-4D97-AF65-F5344CB8AC3E}">
        <p14:creationId xmlns:p14="http://schemas.microsoft.com/office/powerpoint/2010/main" val="3125032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
            <a:ext cx="12192000" cy="1324154"/>
          </a:xfrm>
          <a:prstGeom prst="rect">
            <a:avLst/>
          </a:prstGeom>
        </p:spPr>
      </p:pic>
      <p:pic>
        <p:nvPicPr>
          <p:cNvPr id="10" name="Afbeelding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2830" y="367711"/>
            <a:ext cx="2274449" cy="654090"/>
          </a:xfrm>
          <a:prstGeom prst="rect">
            <a:avLst/>
          </a:prstGeom>
        </p:spPr>
      </p:pic>
      <p:sp>
        <p:nvSpPr>
          <p:cNvPr id="24" name="Rechthoek 23"/>
          <p:cNvSpPr/>
          <p:nvPr/>
        </p:nvSpPr>
        <p:spPr>
          <a:xfrm>
            <a:off x="5646056" y="1324749"/>
            <a:ext cx="6545943" cy="5517904"/>
          </a:xfrm>
          <a:prstGeom prst="rect">
            <a:avLst/>
          </a:prstGeom>
          <a:solidFill>
            <a:srgbClr val="EB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Tekstvak 35"/>
          <p:cNvSpPr txBox="1"/>
          <p:nvPr/>
        </p:nvSpPr>
        <p:spPr>
          <a:xfrm>
            <a:off x="1708961" y="220525"/>
            <a:ext cx="7874192" cy="800219"/>
          </a:xfrm>
          <a:prstGeom prst="rect">
            <a:avLst/>
          </a:prstGeom>
          <a:noFill/>
        </p:spPr>
        <p:txBody>
          <a:bodyPr wrap="square" rtlCol="0">
            <a:spAutoFit/>
          </a:bodyPr>
          <a:lstStyle/>
          <a:p>
            <a:r>
              <a:rPr lang="nl-NL" sz="2800" b="1" dirty="0">
                <a:solidFill>
                  <a:schemeClr val="bg1"/>
                </a:solidFill>
                <a:latin typeface="Open Sans Extrabold" charset="0"/>
                <a:ea typeface="Open Sans Extrabold" charset="0"/>
                <a:cs typeface="Open Sans Extrabold" charset="0"/>
              </a:rPr>
              <a:t>TITEL</a:t>
            </a:r>
          </a:p>
          <a:p>
            <a:r>
              <a:rPr lang="nl-NL" dirty="0">
                <a:solidFill>
                  <a:schemeClr val="bg1"/>
                </a:solidFill>
                <a:latin typeface="Open Sans Light" charset="0"/>
                <a:ea typeface="Open Sans Light" charset="0"/>
                <a:cs typeface="Open Sans Light" charset="0"/>
              </a:rPr>
              <a:t>ONDERTITEL</a:t>
            </a:r>
          </a:p>
        </p:txBody>
      </p:sp>
      <p:sp>
        <p:nvSpPr>
          <p:cNvPr id="8" name="Tekstvak 7">
            <a:extLst>
              <a:ext uri="{FF2B5EF4-FFF2-40B4-BE49-F238E27FC236}">
                <a16:creationId xmlns:a16="http://schemas.microsoft.com/office/drawing/2014/main" id="{556C3FF7-AB54-4561-AE7A-0C01D99A118A}"/>
              </a:ext>
            </a:extLst>
          </p:cNvPr>
          <p:cNvSpPr txBox="1"/>
          <p:nvPr/>
        </p:nvSpPr>
        <p:spPr>
          <a:xfrm>
            <a:off x="5726243" y="1691865"/>
            <a:ext cx="6173700" cy="4708981"/>
          </a:xfrm>
          <a:prstGeom prst="rect">
            <a:avLst/>
          </a:prstGeom>
          <a:noFill/>
        </p:spPr>
        <p:txBody>
          <a:bodyPr wrap="square" rtlCol="0">
            <a:spAutoFit/>
          </a:bodyPr>
          <a:lstStyle/>
          <a:p>
            <a:pPr marL="285750" indent="-285750" algn="just">
              <a:buFont typeface="Arial" panose="020B0604020202020204" pitchFamily="34" charset="0"/>
              <a:buChar char="•"/>
            </a:pPr>
            <a:r>
              <a:rPr lang="nl-NL" sz="2000" b="1" dirty="0">
                <a:solidFill>
                  <a:srgbClr val="00537D"/>
                </a:solidFill>
              </a:rPr>
              <a:t>Bijna 15 jaar gespecialiseerd in Belevingsmarketing &amp; de Beleveniseconomie;</a:t>
            </a:r>
          </a:p>
          <a:p>
            <a:pPr marL="285750" indent="-285750" algn="just">
              <a:buFont typeface="Arial" panose="020B0604020202020204" pitchFamily="34" charset="0"/>
              <a:buChar char="•"/>
            </a:pPr>
            <a:endParaRPr lang="nl-NL" sz="2000" b="1" dirty="0">
              <a:solidFill>
                <a:srgbClr val="00537D"/>
              </a:solidFill>
            </a:endParaRPr>
          </a:p>
          <a:p>
            <a:pPr marL="285750" indent="-285750" algn="just">
              <a:buFont typeface="Arial" panose="020B0604020202020204" pitchFamily="34" charset="0"/>
              <a:buChar char="•"/>
            </a:pPr>
            <a:r>
              <a:rPr lang="nl-NL" sz="2000" b="1" dirty="0">
                <a:solidFill>
                  <a:srgbClr val="00537D"/>
                </a:solidFill>
              </a:rPr>
              <a:t>Wij leveren onderzoek en advies aan attractie- en themaparken, de amusementsindustrie en overheid;</a:t>
            </a:r>
          </a:p>
          <a:p>
            <a:pPr marL="285750" indent="-285750" algn="just">
              <a:buFont typeface="Arial" panose="020B0604020202020204" pitchFamily="34" charset="0"/>
              <a:buChar char="•"/>
            </a:pPr>
            <a:endParaRPr lang="nl-NL" sz="2000" b="1" dirty="0">
              <a:solidFill>
                <a:srgbClr val="00537D"/>
              </a:solidFill>
            </a:endParaRPr>
          </a:p>
          <a:p>
            <a:pPr marL="285750" indent="-285750" algn="just">
              <a:buFont typeface="Arial" panose="020B0604020202020204" pitchFamily="34" charset="0"/>
              <a:buChar char="•"/>
            </a:pPr>
            <a:r>
              <a:rPr lang="nl-NL" sz="2000" b="1" dirty="0">
                <a:solidFill>
                  <a:srgbClr val="00537D"/>
                </a:solidFill>
              </a:rPr>
              <a:t>Werken nauw samen met universiteiten en hogescholen;</a:t>
            </a:r>
          </a:p>
          <a:p>
            <a:pPr marL="285750" indent="-285750" algn="just">
              <a:buFont typeface="Arial" panose="020B0604020202020204" pitchFamily="34" charset="0"/>
              <a:buChar char="•"/>
            </a:pPr>
            <a:endParaRPr lang="nl-NL" sz="2000" b="1" dirty="0">
              <a:solidFill>
                <a:srgbClr val="00537D"/>
              </a:solidFill>
            </a:endParaRPr>
          </a:p>
          <a:p>
            <a:pPr marL="285750" indent="-285750" algn="just">
              <a:buFont typeface="Arial" panose="020B0604020202020204" pitchFamily="34" charset="0"/>
              <a:buChar char="•"/>
            </a:pPr>
            <a:r>
              <a:rPr lang="nl-NL" sz="2000" b="1" dirty="0">
                <a:solidFill>
                  <a:srgbClr val="00537D"/>
                </a:solidFill>
              </a:rPr>
              <a:t>Maken gebruik van internationaal gevalideerde en geaccepteerde methoden en standaarden als basis voor onze onderzoeken;</a:t>
            </a:r>
          </a:p>
          <a:p>
            <a:pPr marL="285750" indent="-285750" algn="just">
              <a:buFont typeface="Arial" panose="020B0604020202020204" pitchFamily="34" charset="0"/>
              <a:buChar char="•"/>
            </a:pPr>
            <a:endParaRPr lang="nl-NL" sz="2000" b="1" dirty="0">
              <a:solidFill>
                <a:srgbClr val="00537D"/>
              </a:solidFill>
            </a:endParaRPr>
          </a:p>
          <a:p>
            <a:pPr marL="285750" indent="-285750" algn="just">
              <a:buFont typeface="Arial" panose="020B0604020202020204" pitchFamily="34" charset="0"/>
              <a:buChar char="•"/>
            </a:pPr>
            <a:r>
              <a:rPr lang="nl-NL" sz="2000" b="1" dirty="0">
                <a:solidFill>
                  <a:srgbClr val="00537D"/>
                </a:solidFill>
              </a:rPr>
              <a:t>Blinken uit in het vertalen van grote datasets (big data) naar praktische verbeteringen.  </a:t>
            </a:r>
          </a:p>
        </p:txBody>
      </p:sp>
      <p:pic>
        <p:nvPicPr>
          <p:cNvPr id="11" name="Afbeelding 10">
            <a:extLst>
              <a:ext uri="{FF2B5EF4-FFF2-40B4-BE49-F238E27FC236}">
                <a16:creationId xmlns:a16="http://schemas.microsoft.com/office/drawing/2014/main" id="{A6001619-76FF-412F-B451-9AE68AA1E4BE}"/>
              </a:ext>
            </a:extLst>
          </p:cNvPr>
          <p:cNvPicPr>
            <a:picLocks noChangeAspect="1"/>
          </p:cNvPicPr>
          <p:nvPr/>
        </p:nvPicPr>
        <p:blipFill>
          <a:blip r:embed="rId5"/>
          <a:stretch>
            <a:fillRect/>
          </a:stretch>
        </p:blipFill>
        <p:spPr>
          <a:xfrm>
            <a:off x="1431131" y="3105834"/>
            <a:ext cx="2271440" cy="2271440"/>
          </a:xfrm>
          <a:prstGeom prst="rect">
            <a:avLst/>
          </a:prstGeom>
        </p:spPr>
      </p:pic>
    </p:spTree>
    <p:extLst>
      <p:ext uri="{BB962C8B-B14F-4D97-AF65-F5344CB8AC3E}">
        <p14:creationId xmlns:p14="http://schemas.microsoft.com/office/powerpoint/2010/main" val="206414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 calcmode="lin" valueType="num">
                                      <p:cBhvr additive="base">
                                        <p:cTn id="2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anim calcmode="lin" valueType="num">
                                      <p:cBhvr additive="base">
                                        <p:cTn id="31"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4030" cy="6858000"/>
          </a:xfrm>
          <a:prstGeom prst="rect">
            <a:avLst/>
          </a:prstGeom>
        </p:spPr>
      </p:pic>
      <p:sp>
        <p:nvSpPr>
          <p:cNvPr id="7" name="Tekstvak 6"/>
          <p:cNvSpPr txBox="1"/>
          <p:nvPr/>
        </p:nvSpPr>
        <p:spPr>
          <a:xfrm>
            <a:off x="1708961" y="393340"/>
            <a:ext cx="7874192" cy="523220"/>
          </a:xfrm>
          <a:prstGeom prst="rect">
            <a:avLst/>
          </a:prstGeom>
          <a:noFill/>
        </p:spPr>
        <p:txBody>
          <a:bodyPr wrap="square" rtlCol="0">
            <a:spAutoFit/>
          </a:bodyPr>
          <a:lstStyle/>
          <a:p>
            <a:r>
              <a:rPr lang="nl-NL" sz="2800" b="1" dirty="0">
                <a:solidFill>
                  <a:schemeClr val="bg1"/>
                </a:solidFill>
                <a:latin typeface="Open Sans Extrabold" charset="0"/>
                <a:ea typeface="Open Sans Extrabold" charset="0"/>
                <a:cs typeface="Open Sans Extrabold" charset="0"/>
              </a:rPr>
              <a:t>INHOUD</a:t>
            </a:r>
          </a:p>
        </p:txBody>
      </p:sp>
      <p:sp>
        <p:nvSpPr>
          <p:cNvPr id="10" name="Tekstvak 9"/>
          <p:cNvSpPr txBox="1"/>
          <p:nvPr/>
        </p:nvSpPr>
        <p:spPr>
          <a:xfrm>
            <a:off x="129794" y="14103"/>
            <a:ext cx="1574992" cy="1200329"/>
          </a:xfrm>
          <a:prstGeom prst="rect">
            <a:avLst/>
          </a:prstGeom>
          <a:noFill/>
        </p:spPr>
        <p:txBody>
          <a:bodyPr wrap="square" rtlCol="0">
            <a:spAutoFit/>
          </a:bodyPr>
          <a:lstStyle/>
          <a:p>
            <a:pPr algn="r"/>
            <a:r>
              <a:rPr lang="nl-NL" sz="7200" b="1" dirty="0">
                <a:solidFill>
                  <a:schemeClr val="bg1"/>
                </a:solidFill>
                <a:latin typeface="Open Sans" charset="0"/>
                <a:ea typeface="Open Sans" charset="0"/>
                <a:cs typeface="Open Sans" charset="0"/>
              </a:rPr>
              <a:t>1</a:t>
            </a:r>
          </a:p>
        </p:txBody>
      </p:sp>
      <p:sp>
        <p:nvSpPr>
          <p:cNvPr id="2" name="Tekstvak 1"/>
          <p:cNvSpPr txBox="1"/>
          <p:nvPr/>
        </p:nvSpPr>
        <p:spPr>
          <a:xfrm>
            <a:off x="1349188" y="1554539"/>
            <a:ext cx="9493623" cy="2862322"/>
          </a:xfrm>
          <a:prstGeom prst="rect">
            <a:avLst/>
          </a:prstGeom>
          <a:noFill/>
        </p:spPr>
        <p:txBody>
          <a:bodyPr wrap="square" rtlCol="0">
            <a:spAutoFit/>
          </a:bodyPr>
          <a:lstStyle/>
          <a:p>
            <a:r>
              <a:rPr lang="nl-NL" dirty="0">
                <a:solidFill>
                  <a:schemeClr val="bg1"/>
                </a:solidFill>
              </a:rPr>
              <a:t>1. CENTRUMMANAGEMENT: 		Even ontleden…</a:t>
            </a:r>
          </a:p>
          <a:p>
            <a:endParaRPr lang="nl-NL" dirty="0">
              <a:solidFill>
                <a:schemeClr val="bg1"/>
              </a:solidFill>
            </a:endParaRPr>
          </a:p>
          <a:p>
            <a:r>
              <a:rPr lang="nl-NL" dirty="0">
                <a:solidFill>
                  <a:schemeClr val="bg1"/>
                </a:solidFill>
              </a:rPr>
              <a:t>2. CENTRUMMANAGEMENT:  	Wat doen we nu eigenlijk?</a:t>
            </a:r>
          </a:p>
          <a:p>
            <a:endParaRPr lang="nl-NL" dirty="0">
              <a:solidFill>
                <a:schemeClr val="bg1"/>
              </a:solidFill>
            </a:endParaRPr>
          </a:p>
          <a:p>
            <a:r>
              <a:rPr lang="nl-NL" dirty="0">
                <a:solidFill>
                  <a:schemeClr val="bg1"/>
                </a:solidFill>
              </a:rPr>
              <a:t>3. CENTRUMMANAGEMENT:		Beleving; waarom gebeurt het?</a:t>
            </a:r>
          </a:p>
          <a:p>
            <a:endParaRPr lang="nl-NL" dirty="0">
              <a:solidFill>
                <a:schemeClr val="bg1"/>
              </a:solidFill>
            </a:endParaRPr>
          </a:p>
          <a:p>
            <a:r>
              <a:rPr lang="nl-NL" dirty="0">
                <a:solidFill>
                  <a:schemeClr val="bg1"/>
                </a:solidFill>
              </a:rPr>
              <a:t>4. CENTRUMMANAGEMENT:		Hoe dan? (en ook een beetje ‘wat dan’)</a:t>
            </a:r>
          </a:p>
          <a:p>
            <a:endParaRPr lang="nl-NL" dirty="0">
              <a:solidFill>
                <a:schemeClr val="bg1"/>
              </a:solidFill>
            </a:endParaRPr>
          </a:p>
          <a:p>
            <a:endParaRPr lang="nl-NL" dirty="0">
              <a:solidFill>
                <a:schemeClr val="bg1"/>
              </a:solidFill>
            </a:endParaRPr>
          </a:p>
          <a:p>
            <a:endParaRPr lang="nl-NL" dirty="0">
              <a:solidFill>
                <a:schemeClr val="bg1"/>
              </a:solidFill>
            </a:endParaRPr>
          </a:p>
        </p:txBody>
      </p:sp>
    </p:spTree>
    <p:extLst>
      <p:ext uri="{BB962C8B-B14F-4D97-AF65-F5344CB8AC3E}">
        <p14:creationId xmlns:p14="http://schemas.microsoft.com/office/powerpoint/2010/main" val="968581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
            <a:ext cx="12192000" cy="1324154"/>
          </a:xfrm>
          <a:prstGeom prst="rect">
            <a:avLst/>
          </a:prstGeom>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2830" y="367711"/>
            <a:ext cx="2274449" cy="654090"/>
          </a:xfrm>
          <a:prstGeom prst="rect">
            <a:avLst/>
          </a:prstGeom>
        </p:spPr>
      </p:pic>
      <p:sp>
        <p:nvSpPr>
          <p:cNvPr id="7" name="Tekstvak 6"/>
          <p:cNvSpPr txBox="1"/>
          <p:nvPr/>
        </p:nvSpPr>
        <p:spPr>
          <a:xfrm>
            <a:off x="133969" y="14103"/>
            <a:ext cx="1574992" cy="1200329"/>
          </a:xfrm>
          <a:prstGeom prst="rect">
            <a:avLst/>
          </a:prstGeom>
          <a:noFill/>
        </p:spPr>
        <p:txBody>
          <a:bodyPr wrap="square" rtlCol="0">
            <a:spAutoFit/>
          </a:bodyPr>
          <a:lstStyle/>
          <a:p>
            <a:pPr algn="r"/>
            <a:r>
              <a:rPr lang="nl-NL" sz="7200" b="1" dirty="0">
                <a:solidFill>
                  <a:schemeClr val="bg1"/>
                </a:solidFill>
                <a:latin typeface="Open Sans" charset="0"/>
                <a:ea typeface="Open Sans" charset="0"/>
                <a:cs typeface="Open Sans" charset="0"/>
              </a:rPr>
              <a:t>1</a:t>
            </a:r>
          </a:p>
        </p:txBody>
      </p:sp>
      <p:sp>
        <p:nvSpPr>
          <p:cNvPr id="12" name="Tekstvak 11"/>
          <p:cNvSpPr txBox="1"/>
          <p:nvPr/>
        </p:nvSpPr>
        <p:spPr>
          <a:xfrm>
            <a:off x="1708961" y="220525"/>
            <a:ext cx="7874192" cy="800219"/>
          </a:xfrm>
          <a:prstGeom prst="rect">
            <a:avLst/>
          </a:prstGeom>
          <a:noFill/>
        </p:spPr>
        <p:txBody>
          <a:bodyPr wrap="square" rtlCol="0">
            <a:spAutoFit/>
          </a:bodyPr>
          <a:lstStyle/>
          <a:p>
            <a:r>
              <a:rPr lang="nl-NL" sz="2800" b="1" dirty="0">
                <a:solidFill>
                  <a:schemeClr val="bg1"/>
                </a:solidFill>
                <a:latin typeface="Open Sans Extrabold" charset="0"/>
                <a:ea typeface="Open Sans Extrabold" charset="0"/>
                <a:cs typeface="Open Sans Extrabold" charset="0"/>
              </a:rPr>
              <a:t>CENTRUMMANAGEMENT</a:t>
            </a:r>
          </a:p>
          <a:p>
            <a:r>
              <a:rPr lang="nl-NL" dirty="0">
                <a:solidFill>
                  <a:schemeClr val="bg1"/>
                </a:solidFill>
                <a:latin typeface="Open Sans Light" charset="0"/>
                <a:ea typeface="Open Sans Light" charset="0"/>
                <a:cs typeface="Open Sans Light" charset="0"/>
              </a:rPr>
              <a:t>Even ontleden</a:t>
            </a:r>
          </a:p>
        </p:txBody>
      </p:sp>
      <p:sp>
        <p:nvSpPr>
          <p:cNvPr id="2" name="Tekstvak 1">
            <a:extLst>
              <a:ext uri="{FF2B5EF4-FFF2-40B4-BE49-F238E27FC236}">
                <a16:creationId xmlns:a16="http://schemas.microsoft.com/office/drawing/2014/main" id="{208A1C04-F425-4DA0-A4A8-FC86E769A9A0}"/>
              </a:ext>
            </a:extLst>
          </p:cNvPr>
          <p:cNvSpPr txBox="1"/>
          <p:nvPr/>
        </p:nvSpPr>
        <p:spPr>
          <a:xfrm>
            <a:off x="333826" y="1752875"/>
            <a:ext cx="2957149" cy="923330"/>
          </a:xfrm>
          <a:prstGeom prst="rect">
            <a:avLst/>
          </a:prstGeom>
          <a:noFill/>
        </p:spPr>
        <p:txBody>
          <a:bodyPr wrap="square" rtlCol="0">
            <a:spAutoFit/>
          </a:bodyPr>
          <a:lstStyle/>
          <a:p>
            <a:endParaRPr lang="nl-NL" dirty="0">
              <a:solidFill>
                <a:srgbClr val="00537D"/>
              </a:solidFill>
            </a:endParaRPr>
          </a:p>
          <a:p>
            <a:r>
              <a:rPr lang="nl-NL" dirty="0">
                <a:solidFill>
                  <a:srgbClr val="00537D"/>
                </a:solidFill>
              </a:rPr>
              <a:t>Ondernemersvereniging(en)</a:t>
            </a:r>
          </a:p>
          <a:p>
            <a:endParaRPr lang="nl-NL" dirty="0">
              <a:solidFill>
                <a:srgbClr val="00537D"/>
              </a:solidFill>
            </a:endParaRPr>
          </a:p>
        </p:txBody>
      </p:sp>
      <p:sp>
        <p:nvSpPr>
          <p:cNvPr id="13" name="Tekstvak 12"/>
          <p:cNvSpPr txBox="1"/>
          <p:nvPr/>
        </p:nvSpPr>
        <p:spPr>
          <a:xfrm>
            <a:off x="1355533" y="2808132"/>
            <a:ext cx="9972302" cy="2492990"/>
          </a:xfrm>
          <a:prstGeom prst="rect">
            <a:avLst/>
          </a:prstGeom>
          <a:noFill/>
        </p:spPr>
        <p:txBody>
          <a:bodyPr wrap="square" rtlCol="0">
            <a:spAutoFit/>
          </a:bodyPr>
          <a:lstStyle/>
          <a:p>
            <a:pPr algn="ctr"/>
            <a:endParaRPr lang="nl-NL" sz="2400" b="1" dirty="0">
              <a:solidFill>
                <a:srgbClr val="E30613"/>
              </a:solidFill>
            </a:endParaRPr>
          </a:p>
          <a:p>
            <a:pPr algn="ctr"/>
            <a:r>
              <a:rPr lang="nl-NL" sz="2400" b="1" dirty="0">
                <a:solidFill>
                  <a:srgbClr val="E30613"/>
                </a:solidFill>
              </a:rPr>
              <a:t>Centrummanagement:</a:t>
            </a:r>
          </a:p>
          <a:p>
            <a:pPr algn="ctr"/>
            <a:endParaRPr lang="nl-NL" dirty="0"/>
          </a:p>
          <a:p>
            <a:pPr algn="ctr"/>
            <a:r>
              <a:rPr lang="nl-NL" sz="3600" b="1" dirty="0">
                <a:solidFill>
                  <a:srgbClr val="00537D"/>
                </a:solidFill>
              </a:rPr>
              <a:t>“Leefbaarheid van een geürbaniseerd gebied” </a:t>
            </a:r>
          </a:p>
          <a:p>
            <a:pPr algn="ctr"/>
            <a:endParaRPr lang="nl-NL" b="1" dirty="0"/>
          </a:p>
          <a:p>
            <a:endParaRPr lang="nl-NL" b="1" dirty="0"/>
          </a:p>
          <a:p>
            <a:endParaRPr lang="nl-NL" dirty="0"/>
          </a:p>
        </p:txBody>
      </p:sp>
      <p:sp>
        <p:nvSpPr>
          <p:cNvPr id="3" name="Rechthoek 2">
            <a:extLst>
              <a:ext uri="{FF2B5EF4-FFF2-40B4-BE49-F238E27FC236}">
                <a16:creationId xmlns:a16="http://schemas.microsoft.com/office/drawing/2014/main" id="{FD40B002-5F60-48DC-8491-72E73BC3DC89}"/>
              </a:ext>
            </a:extLst>
          </p:cNvPr>
          <p:cNvSpPr/>
          <p:nvPr/>
        </p:nvSpPr>
        <p:spPr>
          <a:xfrm>
            <a:off x="9583153" y="1885787"/>
            <a:ext cx="1211742" cy="369332"/>
          </a:xfrm>
          <a:prstGeom prst="rect">
            <a:avLst/>
          </a:prstGeom>
        </p:spPr>
        <p:txBody>
          <a:bodyPr wrap="none">
            <a:spAutoFit/>
          </a:bodyPr>
          <a:lstStyle/>
          <a:p>
            <a:r>
              <a:rPr lang="nl-NL" dirty="0">
                <a:solidFill>
                  <a:srgbClr val="00537D"/>
                </a:solidFill>
              </a:rPr>
              <a:t>Gebouwen</a:t>
            </a:r>
          </a:p>
        </p:txBody>
      </p:sp>
      <p:sp>
        <p:nvSpPr>
          <p:cNvPr id="4" name="Rechthoek 3">
            <a:extLst>
              <a:ext uri="{FF2B5EF4-FFF2-40B4-BE49-F238E27FC236}">
                <a16:creationId xmlns:a16="http://schemas.microsoft.com/office/drawing/2014/main" id="{1BCFCF4F-6B62-42A4-9B99-542037576A2E}"/>
              </a:ext>
            </a:extLst>
          </p:cNvPr>
          <p:cNvSpPr/>
          <p:nvPr/>
        </p:nvSpPr>
        <p:spPr>
          <a:xfrm>
            <a:off x="9345689" y="5021166"/>
            <a:ext cx="1982146" cy="369332"/>
          </a:xfrm>
          <a:prstGeom prst="rect">
            <a:avLst/>
          </a:prstGeom>
        </p:spPr>
        <p:txBody>
          <a:bodyPr wrap="none">
            <a:spAutoFit/>
          </a:bodyPr>
          <a:lstStyle/>
          <a:p>
            <a:r>
              <a:rPr lang="nl-NL" dirty="0">
                <a:solidFill>
                  <a:srgbClr val="00537D"/>
                </a:solidFill>
              </a:rPr>
              <a:t>Vastgoedeigenaren</a:t>
            </a:r>
          </a:p>
        </p:txBody>
      </p:sp>
      <p:sp>
        <p:nvSpPr>
          <p:cNvPr id="5" name="Rechthoek 4">
            <a:extLst>
              <a:ext uri="{FF2B5EF4-FFF2-40B4-BE49-F238E27FC236}">
                <a16:creationId xmlns:a16="http://schemas.microsoft.com/office/drawing/2014/main" id="{7572B393-7A4D-4CDF-9BB4-0F7A4C6C9415}"/>
              </a:ext>
            </a:extLst>
          </p:cNvPr>
          <p:cNvSpPr/>
          <p:nvPr/>
        </p:nvSpPr>
        <p:spPr>
          <a:xfrm>
            <a:off x="9826841" y="2775547"/>
            <a:ext cx="724365" cy="369332"/>
          </a:xfrm>
          <a:prstGeom prst="rect">
            <a:avLst/>
          </a:prstGeom>
        </p:spPr>
        <p:txBody>
          <a:bodyPr wrap="none">
            <a:spAutoFit/>
          </a:bodyPr>
          <a:lstStyle/>
          <a:p>
            <a:r>
              <a:rPr lang="nl-NL" dirty="0">
                <a:solidFill>
                  <a:srgbClr val="00537D"/>
                </a:solidFill>
              </a:rPr>
              <a:t>Jeugd</a:t>
            </a:r>
          </a:p>
        </p:txBody>
      </p:sp>
      <p:sp>
        <p:nvSpPr>
          <p:cNvPr id="6" name="Rechthoek 5">
            <a:extLst>
              <a:ext uri="{FF2B5EF4-FFF2-40B4-BE49-F238E27FC236}">
                <a16:creationId xmlns:a16="http://schemas.microsoft.com/office/drawing/2014/main" id="{B821BA10-71B2-422B-9396-04A307A1CAAC}"/>
              </a:ext>
            </a:extLst>
          </p:cNvPr>
          <p:cNvSpPr/>
          <p:nvPr/>
        </p:nvSpPr>
        <p:spPr>
          <a:xfrm>
            <a:off x="3508936" y="1668588"/>
            <a:ext cx="1163908" cy="369332"/>
          </a:xfrm>
          <a:prstGeom prst="rect">
            <a:avLst/>
          </a:prstGeom>
        </p:spPr>
        <p:txBody>
          <a:bodyPr wrap="none">
            <a:spAutoFit/>
          </a:bodyPr>
          <a:lstStyle/>
          <a:p>
            <a:r>
              <a:rPr lang="nl-NL" dirty="0">
                <a:solidFill>
                  <a:srgbClr val="00537D"/>
                </a:solidFill>
              </a:rPr>
              <a:t>Winkeliers</a:t>
            </a:r>
          </a:p>
        </p:txBody>
      </p:sp>
      <p:sp>
        <p:nvSpPr>
          <p:cNvPr id="10" name="Rechthoek 9">
            <a:extLst>
              <a:ext uri="{FF2B5EF4-FFF2-40B4-BE49-F238E27FC236}">
                <a16:creationId xmlns:a16="http://schemas.microsoft.com/office/drawing/2014/main" id="{5525B5DC-7D5A-4A39-A603-244F1B56F7A7}"/>
              </a:ext>
            </a:extLst>
          </p:cNvPr>
          <p:cNvSpPr/>
          <p:nvPr/>
        </p:nvSpPr>
        <p:spPr>
          <a:xfrm>
            <a:off x="6930361" y="1884802"/>
            <a:ext cx="1015663" cy="369332"/>
          </a:xfrm>
          <a:prstGeom prst="rect">
            <a:avLst/>
          </a:prstGeom>
        </p:spPr>
        <p:txBody>
          <a:bodyPr wrap="none">
            <a:spAutoFit/>
          </a:bodyPr>
          <a:lstStyle/>
          <a:p>
            <a:r>
              <a:rPr lang="nl-NL" dirty="0">
                <a:solidFill>
                  <a:srgbClr val="00537D"/>
                </a:solidFill>
              </a:rPr>
              <a:t>Parkeren</a:t>
            </a:r>
          </a:p>
        </p:txBody>
      </p:sp>
      <p:sp>
        <p:nvSpPr>
          <p:cNvPr id="11" name="Rechthoek 10">
            <a:extLst>
              <a:ext uri="{FF2B5EF4-FFF2-40B4-BE49-F238E27FC236}">
                <a16:creationId xmlns:a16="http://schemas.microsoft.com/office/drawing/2014/main" id="{47F4CA53-0677-4C24-80C6-3272EDDFD160}"/>
              </a:ext>
            </a:extLst>
          </p:cNvPr>
          <p:cNvSpPr/>
          <p:nvPr/>
        </p:nvSpPr>
        <p:spPr>
          <a:xfrm>
            <a:off x="5818390" y="5700718"/>
            <a:ext cx="1111971" cy="369332"/>
          </a:xfrm>
          <a:prstGeom prst="rect">
            <a:avLst/>
          </a:prstGeom>
        </p:spPr>
        <p:txBody>
          <a:bodyPr wrap="none">
            <a:spAutoFit/>
          </a:bodyPr>
          <a:lstStyle/>
          <a:p>
            <a:r>
              <a:rPr lang="nl-NL" dirty="0">
                <a:solidFill>
                  <a:srgbClr val="00537D"/>
                </a:solidFill>
              </a:rPr>
              <a:t>Bewoners</a:t>
            </a:r>
          </a:p>
        </p:txBody>
      </p:sp>
      <p:sp>
        <p:nvSpPr>
          <p:cNvPr id="14" name="Rechthoek 13">
            <a:extLst>
              <a:ext uri="{FF2B5EF4-FFF2-40B4-BE49-F238E27FC236}">
                <a16:creationId xmlns:a16="http://schemas.microsoft.com/office/drawing/2014/main" id="{D02973B2-78AC-4C3D-8D56-D0223C76A4A8}"/>
              </a:ext>
            </a:extLst>
          </p:cNvPr>
          <p:cNvSpPr/>
          <p:nvPr/>
        </p:nvSpPr>
        <p:spPr>
          <a:xfrm>
            <a:off x="2920185" y="5595320"/>
            <a:ext cx="1170705" cy="369332"/>
          </a:xfrm>
          <a:prstGeom prst="rect">
            <a:avLst/>
          </a:prstGeom>
        </p:spPr>
        <p:txBody>
          <a:bodyPr wrap="none">
            <a:spAutoFit/>
          </a:bodyPr>
          <a:lstStyle/>
          <a:p>
            <a:r>
              <a:rPr lang="nl-NL" dirty="0">
                <a:solidFill>
                  <a:srgbClr val="00537D"/>
                </a:solidFill>
              </a:rPr>
              <a:t>Gemeente</a:t>
            </a:r>
          </a:p>
        </p:txBody>
      </p:sp>
      <p:sp>
        <p:nvSpPr>
          <p:cNvPr id="15" name="Rechthoek 14">
            <a:extLst>
              <a:ext uri="{FF2B5EF4-FFF2-40B4-BE49-F238E27FC236}">
                <a16:creationId xmlns:a16="http://schemas.microsoft.com/office/drawing/2014/main" id="{10863536-C0F2-42AB-8C61-26EE7BD06E86}"/>
              </a:ext>
            </a:extLst>
          </p:cNvPr>
          <p:cNvSpPr/>
          <p:nvPr/>
        </p:nvSpPr>
        <p:spPr>
          <a:xfrm>
            <a:off x="387474" y="5232447"/>
            <a:ext cx="1853328" cy="369332"/>
          </a:xfrm>
          <a:prstGeom prst="rect">
            <a:avLst/>
          </a:prstGeom>
        </p:spPr>
        <p:txBody>
          <a:bodyPr wrap="none">
            <a:spAutoFit/>
          </a:bodyPr>
          <a:lstStyle/>
          <a:p>
            <a:r>
              <a:rPr lang="nl-NL" dirty="0">
                <a:solidFill>
                  <a:srgbClr val="00537D"/>
                </a:solidFill>
              </a:rPr>
              <a:t>Groenvoorziening</a:t>
            </a:r>
          </a:p>
        </p:txBody>
      </p:sp>
      <p:sp>
        <p:nvSpPr>
          <p:cNvPr id="16" name="Rechthoek 15">
            <a:extLst>
              <a:ext uri="{FF2B5EF4-FFF2-40B4-BE49-F238E27FC236}">
                <a16:creationId xmlns:a16="http://schemas.microsoft.com/office/drawing/2014/main" id="{27113A4D-A663-4DB6-A384-FE9476BBB3F4}"/>
              </a:ext>
            </a:extLst>
          </p:cNvPr>
          <p:cNvSpPr/>
          <p:nvPr/>
        </p:nvSpPr>
        <p:spPr>
          <a:xfrm>
            <a:off x="3006943" y="4820080"/>
            <a:ext cx="2123530" cy="369332"/>
          </a:xfrm>
          <a:prstGeom prst="rect">
            <a:avLst/>
          </a:prstGeom>
        </p:spPr>
        <p:txBody>
          <a:bodyPr wrap="none">
            <a:spAutoFit/>
          </a:bodyPr>
          <a:lstStyle/>
          <a:p>
            <a:r>
              <a:rPr lang="nl-NL" dirty="0">
                <a:solidFill>
                  <a:srgbClr val="00537D"/>
                </a:solidFill>
              </a:rPr>
              <a:t>Ruimtelijke ordening</a:t>
            </a:r>
          </a:p>
        </p:txBody>
      </p:sp>
      <p:sp>
        <p:nvSpPr>
          <p:cNvPr id="17" name="Rechthoek 16">
            <a:extLst>
              <a:ext uri="{FF2B5EF4-FFF2-40B4-BE49-F238E27FC236}">
                <a16:creationId xmlns:a16="http://schemas.microsoft.com/office/drawing/2014/main" id="{7A02DA51-B1E8-4009-8F2F-ACC3B56B1845}"/>
              </a:ext>
            </a:extLst>
          </p:cNvPr>
          <p:cNvSpPr/>
          <p:nvPr/>
        </p:nvSpPr>
        <p:spPr>
          <a:xfrm>
            <a:off x="6517573" y="4777388"/>
            <a:ext cx="1609928" cy="369332"/>
          </a:xfrm>
          <a:prstGeom prst="rect">
            <a:avLst/>
          </a:prstGeom>
        </p:spPr>
        <p:txBody>
          <a:bodyPr wrap="none">
            <a:spAutoFit/>
          </a:bodyPr>
          <a:lstStyle/>
          <a:p>
            <a:r>
              <a:rPr lang="nl-NL" dirty="0">
                <a:solidFill>
                  <a:srgbClr val="00537D"/>
                </a:solidFill>
              </a:rPr>
              <a:t>Bereikbaarheid</a:t>
            </a:r>
          </a:p>
        </p:txBody>
      </p:sp>
      <p:sp>
        <p:nvSpPr>
          <p:cNvPr id="18" name="Rechthoek 17">
            <a:extLst>
              <a:ext uri="{FF2B5EF4-FFF2-40B4-BE49-F238E27FC236}">
                <a16:creationId xmlns:a16="http://schemas.microsoft.com/office/drawing/2014/main" id="{5FB21A00-155F-4E76-A596-4D23FF6F5723}"/>
              </a:ext>
            </a:extLst>
          </p:cNvPr>
          <p:cNvSpPr/>
          <p:nvPr/>
        </p:nvSpPr>
        <p:spPr>
          <a:xfrm>
            <a:off x="8387392" y="5964652"/>
            <a:ext cx="1130566" cy="369332"/>
          </a:xfrm>
          <a:prstGeom prst="rect">
            <a:avLst/>
          </a:prstGeom>
        </p:spPr>
        <p:txBody>
          <a:bodyPr wrap="none">
            <a:spAutoFit/>
          </a:bodyPr>
          <a:lstStyle/>
          <a:p>
            <a:r>
              <a:rPr lang="nl-NL" dirty="0">
                <a:solidFill>
                  <a:srgbClr val="00537D"/>
                </a:solidFill>
              </a:rPr>
              <a:t>Omgeving</a:t>
            </a:r>
          </a:p>
        </p:txBody>
      </p:sp>
      <p:sp>
        <p:nvSpPr>
          <p:cNvPr id="19" name="Rechthoek 18">
            <a:extLst>
              <a:ext uri="{FF2B5EF4-FFF2-40B4-BE49-F238E27FC236}">
                <a16:creationId xmlns:a16="http://schemas.microsoft.com/office/drawing/2014/main" id="{74875150-2716-4FBD-9C8A-E1A541C7D281}"/>
              </a:ext>
            </a:extLst>
          </p:cNvPr>
          <p:cNvSpPr/>
          <p:nvPr/>
        </p:nvSpPr>
        <p:spPr>
          <a:xfrm>
            <a:off x="1314138" y="4417712"/>
            <a:ext cx="1256883" cy="369332"/>
          </a:xfrm>
          <a:prstGeom prst="rect">
            <a:avLst/>
          </a:prstGeom>
        </p:spPr>
        <p:txBody>
          <a:bodyPr wrap="none">
            <a:spAutoFit/>
          </a:bodyPr>
          <a:lstStyle/>
          <a:p>
            <a:r>
              <a:rPr lang="nl-NL" dirty="0">
                <a:solidFill>
                  <a:srgbClr val="00537D"/>
                </a:solidFill>
              </a:rPr>
              <a:t>Commercie</a:t>
            </a:r>
          </a:p>
        </p:txBody>
      </p:sp>
      <p:sp>
        <p:nvSpPr>
          <p:cNvPr id="20" name="Rechthoek 19">
            <a:extLst>
              <a:ext uri="{FF2B5EF4-FFF2-40B4-BE49-F238E27FC236}">
                <a16:creationId xmlns:a16="http://schemas.microsoft.com/office/drawing/2014/main" id="{6C82D908-A07F-4E46-ADFF-727CD2F2DCDC}"/>
              </a:ext>
            </a:extLst>
          </p:cNvPr>
          <p:cNvSpPr/>
          <p:nvPr/>
        </p:nvSpPr>
        <p:spPr>
          <a:xfrm>
            <a:off x="9818992" y="5700718"/>
            <a:ext cx="962123" cy="369332"/>
          </a:xfrm>
          <a:prstGeom prst="rect">
            <a:avLst/>
          </a:prstGeom>
        </p:spPr>
        <p:txBody>
          <a:bodyPr wrap="none">
            <a:spAutoFit/>
          </a:bodyPr>
          <a:lstStyle/>
          <a:p>
            <a:r>
              <a:rPr lang="nl-NL" dirty="0">
                <a:solidFill>
                  <a:srgbClr val="00537D"/>
                </a:solidFill>
              </a:rPr>
              <a:t>Overlast</a:t>
            </a:r>
          </a:p>
        </p:txBody>
      </p:sp>
      <p:sp>
        <p:nvSpPr>
          <p:cNvPr id="21" name="Rechthoek 20">
            <a:extLst>
              <a:ext uri="{FF2B5EF4-FFF2-40B4-BE49-F238E27FC236}">
                <a16:creationId xmlns:a16="http://schemas.microsoft.com/office/drawing/2014/main" id="{5F0A03D4-38DD-4527-99BE-0FB9F6441651}"/>
              </a:ext>
            </a:extLst>
          </p:cNvPr>
          <p:cNvSpPr/>
          <p:nvPr/>
        </p:nvSpPr>
        <p:spPr>
          <a:xfrm>
            <a:off x="2268311" y="3559072"/>
            <a:ext cx="1477264" cy="369332"/>
          </a:xfrm>
          <a:prstGeom prst="rect">
            <a:avLst/>
          </a:prstGeom>
        </p:spPr>
        <p:txBody>
          <a:bodyPr wrap="none">
            <a:spAutoFit/>
          </a:bodyPr>
          <a:lstStyle/>
          <a:p>
            <a:r>
              <a:rPr lang="nl-NL" dirty="0">
                <a:solidFill>
                  <a:srgbClr val="00537D"/>
                </a:solidFill>
              </a:rPr>
              <a:t>Evenementen</a:t>
            </a:r>
          </a:p>
        </p:txBody>
      </p:sp>
      <p:sp>
        <p:nvSpPr>
          <p:cNvPr id="22" name="Rechthoek 21">
            <a:extLst>
              <a:ext uri="{FF2B5EF4-FFF2-40B4-BE49-F238E27FC236}">
                <a16:creationId xmlns:a16="http://schemas.microsoft.com/office/drawing/2014/main" id="{E8FE0EB5-57FC-4E2F-80B0-994BAAF0E62D}"/>
              </a:ext>
            </a:extLst>
          </p:cNvPr>
          <p:cNvSpPr/>
          <p:nvPr/>
        </p:nvSpPr>
        <p:spPr>
          <a:xfrm>
            <a:off x="10527543" y="3374406"/>
            <a:ext cx="909736" cy="369332"/>
          </a:xfrm>
          <a:prstGeom prst="rect">
            <a:avLst/>
          </a:prstGeom>
        </p:spPr>
        <p:txBody>
          <a:bodyPr wrap="none">
            <a:spAutoFit/>
          </a:bodyPr>
          <a:lstStyle/>
          <a:p>
            <a:r>
              <a:rPr lang="nl-NL" dirty="0">
                <a:solidFill>
                  <a:srgbClr val="00537D"/>
                </a:solidFill>
              </a:rPr>
              <a:t>Uitgaan</a:t>
            </a:r>
          </a:p>
        </p:txBody>
      </p:sp>
      <p:sp>
        <p:nvSpPr>
          <p:cNvPr id="23" name="Rechthoek 22">
            <a:extLst>
              <a:ext uri="{FF2B5EF4-FFF2-40B4-BE49-F238E27FC236}">
                <a16:creationId xmlns:a16="http://schemas.microsoft.com/office/drawing/2014/main" id="{DD529B7C-AE3A-4F42-9012-63DF37A797F4}"/>
              </a:ext>
            </a:extLst>
          </p:cNvPr>
          <p:cNvSpPr/>
          <p:nvPr/>
        </p:nvSpPr>
        <p:spPr>
          <a:xfrm>
            <a:off x="921465" y="2916580"/>
            <a:ext cx="823302" cy="369332"/>
          </a:xfrm>
          <a:prstGeom prst="rect">
            <a:avLst/>
          </a:prstGeom>
        </p:spPr>
        <p:txBody>
          <a:bodyPr wrap="none">
            <a:spAutoFit/>
          </a:bodyPr>
          <a:lstStyle/>
          <a:p>
            <a:r>
              <a:rPr lang="nl-NL" dirty="0">
                <a:solidFill>
                  <a:srgbClr val="00537D"/>
                </a:solidFill>
              </a:rPr>
              <a:t>Kermis</a:t>
            </a:r>
          </a:p>
        </p:txBody>
      </p:sp>
      <p:sp>
        <p:nvSpPr>
          <p:cNvPr id="24" name="Rechthoek 23">
            <a:extLst>
              <a:ext uri="{FF2B5EF4-FFF2-40B4-BE49-F238E27FC236}">
                <a16:creationId xmlns:a16="http://schemas.microsoft.com/office/drawing/2014/main" id="{254EB4B0-EAA4-46A9-B585-10D367C36FA1}"/>
              </a:ext>
            </a:extLst>
          </p:cNvPr>
          <p:cNvSpPr/>
          <p:nvPr/>
        </p:nvSpPr>
        <p:spPr>
          <a:xfrm>
            <a:off x="5221165" y="1632012"/>
            <a:ext cx="849784" cy="369332"/>
          </a:xfrm>
          <a:prstGeom prst="rect">
            <a:avLst/>
          </a:prstGeom>
        </p:spPr>
        <p:txBody>
          <a:bodyPr wrap="none">
            <a:spAutoFit/>
          </a:bodyPr>
          <a:lstStyle/>
          <a:p>
            <a:r>
              <a:rPr lang="nl-NL" dirty="0">
                <a:solidFill>
                  <a:srgbClr val="00537D"/>
                </a:solidFill>
              </a:rPr>
              <a:t>Horeca</a:t>
            </a:r>
          </a:p>
        </p:txBody>
      </p:sp>
      <p:sp>
        <p:nvSpPr>
          <p:cNvPr id="25" name="Rechthoek 24">
            <a:extLst>
              <a:ext uri="{FF2B5EF4-FFF2-40B4-BE49-F238E27FC236}">
                <a16:creationId xmlns:a16="http://schemas.microsoft.com/office/drawing/2014/main" id="{BA885FC1-8D31-463A-AF00-DC8B7A924830}"/>
              </a:ext>
            </a:extLst>
          </p:cNvPr>
          <p:cNvSpPr/>
          <p:nvPr/>
        </p:nvSpPr>
        <p:spPr>
          <a:xfrm>
            <a:off x="764275" y="3769660"/>
            <a:ext cx="1099725" cy="369332"/>
          </a:xfrm>
          <a:prstGeom prst="rect">
            <a:avLst/>
          </a:prstGeom>
        </p:spPr>
        <p:txBody>
          <a:bodyPr wrap="none">
            <a:spAutoFit/>
          </a:bodyPr>
          <a:lstStyle/>
          <a:p>
            <a:r>
              <a:rPr lang="nl-NL" dirty="0">
                <a:solidFill>
                  <a:srgbClr val="00537D"/>
                </a:solidFill>
              </a:rPr>
              <a:t>Veiligheid</a:t>
            </a:r>
          </a:p>
        </p:txBody>
      </p:sp>
      <p:sp>
        <p:nvSpPr>
          <p:cNvPr id="26" name="Rechthoek 25">
            <a:extLst>
              <a:ext uri="{FF2B5EF4-FFF2-40B4-BE49-F238E27FC236}">
                <a16:creationId xmlns:a16="http://schemas.microsoft.com/office/drawing/2014/main" id="{56085F80-4C76-4D39-9D85-1A005BE3426B}"/>
              </a:ext>
            </a:extLst>
          </p:cNvPr>
          <p:cNvSpPr/>
          <p:nvPr/>
        </p:nvSpPr>
        <p:spPr>
          <a:xfrm>
            <a:off x="2763635" y="2667396"/>
            <a:ext cx="1490601" cy="369332"/>
          </a:xfrm>
          <a:prstGeom prst="rect">
            <a:avLst/>
          </a:prstGeom>
        </p:spPr>
        <p:txBody>
          <a:bodyPr wrap="none">
            <a:spAutoFit/>
          </a:bodyPr>
          <a:lstStyle/>
          <a:p>
            <a:r>
              <a:rPr lang="nl-NL" dirty="0">
                <a:solidFill>
                  <a:srgbClr val="00537D"/>
                </a:solidFill>
              </a:rPr>
              <a:t>Vergunningen</a:t>
            </a:r>
          </a:p>
        </p:txBody>
      </p:sp>
    </p:spTree>
    <p:extLst>
      <p:ext uri="{BB962C8B-B14F-4D97-AF65-F5344CB8AC3E}">
        <p14:creationId xmlns:p14="http://schemas.microsoft.com/office/powerpoint/2010/main" val="92613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animEffect transition="in" filter="wipe(down)">
                                      <p:cBhvr>
                                        <p:cTn id="11" dur="580">
                                          <p:stCondLst>
                                            <p:cond delay="0"/>
                                          </p:stCondLst>
                                        </p:cTn>
                                        <p:tgtEl>
                                          <p:spTgt spid="13">
                                            <p:txEl>
                                              <p:pRg st="3" end="3"/>
                                            </p:txEl>
                                          </p:spTgt>
                                        </p:tgtEl>
                                      </p:cBhvr>
                                    </p:animEffect>
                                    <p:anim calcmode="lin" valueType="num">
                                      <p:cBhvr>
                                        <p:cTn id="12" dur="1822" tmFilter="0,0; 0.14,0.36; 0.43,0.73; 0.71,0.91; 1.0,1.0">
                                          <p:stCondLst>
                                            <p:cond delay="0"/>
                                          </p:stCondLst>
                                        </p:cTn>
                                        <p:tgtEl>
                                          <p:spTgt spid="13">
                                            <p:txEl>
                                              <p:pRg st="3" end="3"/>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3">
                                            <p:txEl>
                                              <p:pRg st="3" end="3"/>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3">
                                            <p:txEl>
                                              <p:pRg st="3" end="3"/>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3">
                                            <p:txEl>
                                              <p:pRg st="3" end="3"/>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3">
                                            <p:txEl>
                                              <p:pRg st="3" end="3"/>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13">
                                            <p:txEl>
                                              <p:pRg st="3" end="3"/>
                                            </p:txEl>
                                          </p:spTgt>
                                        </p:tgtEl>
                                      </p:cBhvr>
                                      <p:to x="100000" y="60000"/>
                                    </p:animScale>
                                    <p:animScale>
                                      <p:cBhvr>
                                        <p:cTn id="18" dur="166" decel="50000">
                                          <p:stCondLst>
                                            <p:cond delay="676"/>
                                          </p:stCondLst>
                                        </p:cTn>
                                        <p:tgtEl>
                                          <p:spTgt spid="13">
                                            <p:txEl>
                                              <p:pRg st="3" end="3"/>
                                            </p:txEl>
                                          </p:spTgt>
                                        </p:tgtEl>
                                      </p:cBhvr>
                                      <p:to x="100000" y="100000"/>
                                    </p:animScale>
                                    <p:animScale>
                                      <p:cBhvr>
                                        <p:cTn id="19" dur="26">
                                          <p:stCondLst>
                                            <p:cond delay="1312"/>
                                          </p:stCondLst>
                                        </p:cTn>
                                        <p:tgtEl>
                                          <p:spTgt spid="13">
                                            <p:txEl>
                                              <p:pRg st="3" end="3"/>
                                            </p:txEl>
                                          </p:spTgt>
                                        </p:tgtEl>
                                      </p:cBhvr>
                                      <p:to x="100000" y="80000"/>
                                    </p:animScale>
                                    <p:animScale>
                                      <p:cBhvr>
                                        <p:cTn id="20" dur="166" decel="50000">
                                          <p:stCondLst>
                                            <p:cond delay="1338"/>
                                          </p:stCondLst>
                                        </p:cTn>
                                        <p:tgtEl>
                                          <p:spTgt spid="13">
                                            <p:txEl>
                                              <p:pRg st="3" end="3"/>
                                            </p:txEl>
                                          </p:spTgt>
                                        </p:tgtEl>
                                      </p:cBhvr>
                                      <p:to x="100000" y="100000"/>
                                    </p:animScale>
                                    <p:animScale>
                                      <p:cBhvr>
                                        <p:cTn id="21" dur="26">
                                          <p:stCondLst>
                                            <p:cond delay="1642"/>
                                          </p:stCondLst>
                                        </p:cTn>
                                        <p:tgtEl>
                                          <p:spTgt spid="13">
                                            <p:txEl>
                                              <p:pRg st="3" end="3"/>
                                            </p:txEl>
                                          </p:spTgt>
                                        </p:tgtEl>
                                      </p:cBhvr>
                                      <p:to x="100000" y="90000"/>
                                    </p:animScale>
                                    <p:animScale>
                                      <p:cBhvr>
                                        <p:cTn id="22" dur="166" decel="50000">
                                          <p:stCondLst>
                                            <p:cond delay="1668"/>
                                          </p:stCondLst>
                                        </p:cTn>
                                        <p:tgtEl>
                                          <p:spTgt spid="13">
                                            <p:txEl>
                                              <p:pRg st="3" end="3"/>
                                            </p:txEl>
                                          </p:spTgt>
                                        </p:tgtEl>
                                      </p:cBhvr>
                                      <p:to x="100000" y="100000"/>
                                    </p:animScale>
                                    <p:animScale>
                                      <p:cBhvr>
                                        <p:cTn id="23" dur="26">
                                          <p:stCondLst>
                                            <p:cond delay="1808"/>
                                          </p:stCondLst>
                                        </p:cTn>
                                        <p:tgtEl>
                                          <p:spTgt spid="13">
                                            <p:txEl>
                                              <p:pRg st="3" end="3"/>
                                            </p:txEl>
                                          </p:spTgt>
                                        </p:tgtEl>
                                      </p:cBhvr>
                                      <p:to x="100000" y="95000"/>
                                    </p:animScale>
                                    <p:animScale>
                                      <p:cBhvr>
                                        <p:cTn id="24" dur="166" decel="50000">
                                          <p:stCondLst>
                                            <p:cond delay="1834"/>
                                          </p:stCondLst>
                                        </p:cTn>
                                        <p:tgtEl>
                                          <p:spTgt spid="13">
                                            <p:txEl>
                                              <p:pRg st="3" end="3"/>
                                            </p:txEl>
                                          </p:spTgt>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3"/>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10" grpId="0"/>
      <p:bldP spid="11" grpId="0"/>
      <p:bldP spid="16" grpId="0"/>
      <p:bldP spid="17" grpId="0"/>
      <p:bldP spid="18" grpId="0"/>
      <p:bldP spid="19" grpId="0"/>
      <p:bldP spid="21" grpId="0"/>
      <p:bldP spid="22" grpId="0"/>
      <p:bldP spid="23" grpId="0"/>
      <p:bldP spid="24"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
            <a:ext cx="12192000" cy="1324154"/>
          </a:xfrm>
          <a:prstGeom prst="rect">
            <a:avLst/>
          </a:prstGeom>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2830" y="367711"/>
            <a:ext cx="2274449" cy="654090"/>
          </a:xfrm>
          <a:prstGeom prst="rect">
            <a:avLst/>
          </a:prstGeom>
        </p:spPr>
      </p:pic>
      <p:sp>
        <p:nvSpPr>
          <p:cNvPr id="7" name="Tekstvak 6"/>
          <p:cNvSpPr txBox="1"/>
          <p:nvPr/>
        </p:nvSpPr>
        <p:spPr>
          <a:xfrm>
            <a:off x="133969" y="14103"/>
            <a:ext cx="1574992" cy="1200329"/>
          </a:xfrm>
          <a:prstGeom prst="rect">
            <a:avLst/>
          </a:prstGeom>
          <a:noFill/>
        </p:spPr>
        <p:txBody>
          <a:bodyPr wrap="square" rtlCol="0">
            <a:spAutoFit/>
          </a:bodyPr>
          <a:lstStyle/>
          <a:p>
            <a:pPr algn="r"/>
            <a:r>
              <a:rPr lang="nl-NL" sz="7200" b="1" dirty="0">
                <a:solidFill>
                  <a:schemeClr val="bg1"/>
                </a:solidFill>
                <a:latin typeface="Open Sans" charset="0"/>
                <a:ea typeface="Open Sans" charset="0"/>
                <a:cs typeface="Open Sans" charset="0"/>
              </a:rPr>
              <a:t>1</a:t>
            </a:r>
          </a:p>
        </p:txBody>
      </p:sp>
      <p:sp>
        <p:nvSpPr>
          <p:cNvPr id="12" name="Tekstvak 11"/>
          <p:cNvSpPr txBox="1"/>
          <p:nvPr/>
        </p:nvSpPr>
        <p:spPr>
          <a:xfrm>
            <a:off x="1708961" y="220525"/>
            <a:ext cx="7874192" cy="954107"/>
          </a:xfrm>
          <a:prstGeom prst="rect">
            <a:avLst/>
          </a:prstGeom>
          <a:noFill/>
        </p:spPr>
        <p:txBody>
          <a:bodyPr wrap="square" rtlCol="0">
            <a:spAutoFit/>
          </a:bodyPr>
          <a:lstStyle/>
          <a:p>
            <a:r>
              <a:rPr lang="nl-NL" sz="2800" b="1" dirty="0">
                <a:solidFill>
                  <a:schemeClr val="bg1"/>
                </a:solidFill>
                <a:latin typeface="Open Sans Extrabold" charset="0"/>
                <a:ea typeface="Open Sans Extrabold" charset="0"/>
                <a:cs typeface="Open Sans Extrabold" charset="0"/>
              </a:rPr>
              <a:t>CENTRUMMANAGEMENT</a:t>
            </a:r>
          </a:p>
          <a:p>
            <a:r>
              <a:rPr lang="nl-NL" sz="2800" dirty="0">
                <a:solidFill>
                  <a:schemeClr val="bg1"/>
                </a:solidFill>
                <a:latin typeface="Open Sans Light" charset="0"/>
                <a:ea typeface="Open Sans Light" charset="0"/>
                <a:cs typeface="Open Sans Light" charset="0"/>
              </a:rPr>
              <a:t>Even ontleden</a:t>
            </a:r>
          </a:p>
        </p:txBody>
      </p:sp>
      <p:sp>
        <p:nvSpPr>
          <p:cNvPr id="2" name="Tekstvak 1">
            <a:extLst>
              <a:ext uri="{FF2B5EF4-FFF2-40B4-BE49-F238E27FC236}">
                <a16:creationId xmlns:a16="http://schemas.microsoft.com/office/drawing/2014/main" id="{50AB2E39-94FE-43C4-8CDD-A8B0FFFCC962}"/>
              </a:ext>
            </a:extLst>
          </p:cNvPr>
          <p:cNvSpPr txBox="1"/>
          <p:nvPr/>
        </p:nvSpPr>
        <p:spPr>
          <a:xfrm>
            <a:off x="3275351" y="3734204"/>
            <a:ext cx="6220918" cy="769441"/>
          </a:xfrm>
          <a:prstGeom prst="rect">
            <a:avLst/>
          </a:prstGeom>
          <a:noFill/>
        </p:spPr>
        <p:txBody>
          <a:bodyPr wrap="square" rtlCol="0">
            <a:spAutoFit/>
          </a:bodyPr>
          <a:lstStyle/>
          <a:p>
            <a:r>
              <a:rPr lang="nl-NL" sz="4400" b="1" dirty="0">
                <a:solidFill>
                  <a:srgbClr val="00537D"/>
                </a:solidFill>
              </a:rPr>
              <a:t>Centrummanagemen</a:t>
            </a:r>
            <a:r>
              <a:rPr lang="nl-NL" sz="4400" dirty="0">
                <a:solidFill>
                  <a:srgbClr val="00537D"/>
                </a:solidFill>
              </a:rPr>
              <a:t>t</a:t>
            </a:r>
          </a:p>
        </p:txBody>
      </p:sp>
      <p:sp>
        <p:nvSpPr>
          <p:cNvPr id="10" name="Tekstvak 9">
            <a:extLst>
              <a:ext uri="{FF2B5EF4-FFF2-40B4-BE49-F238E27FC236}">
                <a16:creationId xmlns:a16="http://schemas.microsoft.com/office/drawing/2014/main" id="{39C9C913-1D50-4335-B281-9A3CCD27F406}"/>
              </a:ext>
            </a:extLst>
          </p:cNvPr>
          <p:cNvSpPr txBox="1"/>
          <p:nvPr/>
        </p:nvSpPr>
        <p:spPr>
          <a:xfrm>
            <a:off x="1011406" y="1911708"/>
            <a:ext cx="3267856" cy="707886"/>
          </a:xfrm>
          <a:prstGeom prst="rect">
            <a:avLst/>
          </a:prstGeom>
          <a:noFill/>
        </p:spPr>
        <p:txBody>
          <a:bodyPr wrap="square" rtlCol="0">
            <a:spAutoFit/>
          </a:bodyPr>
          <a:lstStyle/>
          <a:p>
            <a:r>
              <a:rPr lang="nl-NL" sz="4000" b="1" dirty="0">
                <a:solidFill>
                  <a:srgbClr val="E30613"/>
                </a:solidFill>
              </a:rPr>
              <a:t>Ondernemer</a:t>
            </a:r>
          </a:p>
        </p:txBody>
      </p:sp>
      <p:sp>
        <p:nvSpPr>
          <p:cNvPr id="11" name="Tekstvak 10">
            <a:extLst>
              <a:ext uri="{FF2B5EF4-FFF2-40B4-BE49-F238E27FC236}">
                <a16:creationId xmlns:a16="http://schemas.microsoft.com/office/drawing/2014/main" id="{0723DB4F-D5A8-4282-BDBB-5D2C9CFBE8E0}"/>
              </a:ext>
            </a:extLst>
          </p:cNvPr>
          <p:cNvSpPr txBox="1"/>
          <p:nvPr/>
        </p:nvSpPr>
        <p:spPr>
          <a:xfrm>
            <a:off x="8510551" y="1959351"/>
            <a:ext cx="2145203" cy="707886"/>
          </a:xfrm>
          <a:prstGeom prst="rect">
            <a:avLst/>
          </a:prstGeom>
          <a:noFill/>
        </p:spPr>
        <p:txBody>
          <a:bodyPr wrap="none" rtlCol="0">
            <a:spAutoFit/>
          </a:bodyPr>
          <a:lstStyle/>
          <a:p>
            <a:r>
              <a:rPr lang="nl-NL" sz="4000" b="1" dirty="0">
                <a:solidFill>
                  <a:schemeClr val="bg2">
                    <a:lumMod val="50000"/>
                  </a:schemeClr>
                </a:solidFill>
              </a:rPr>
              <a:t>Overheid</a:t>
            </a:r>
          </a:p>
        </p:txBody>
      </p:sp>
      <p:sp>
        <p:nvSpPr>
          <p:cNvPr id="13" name="Tekstvak 12">
            <a:extLst>
              <a:ext uri="{FF2B5EF4-FFF2-40B4-BE49-F238E27FC236}">
                <a16:creationId xmlns:a16="http://schemas.microsoft.com/office/drawing/2014/main" id="{9C121EB2-2CAF-4A79-8039-4316AFE9B662}"/>
              </a:ext>
            </a:extLst>
          </p:cNvPr>
          <p:cNvSpPr txBox="1"/>
          <p:nvPr/>
        </p:nvSpPr>
        <p:spPr>
          <a:xfrm>
            <a:off x="5646057" y="5812345"/>
            <a:ext cx="2241795" cy="707886"/>
          </a:xfrm>
          <a:prstGeom prst="rect">
            <a:avLst/>
          </a:prstGeom>
          <a:noFill/>
        </p:spPr>
        <p:txBody>
          <a:bodyPr wrap="square" rtlCol="0">
            <a:spAutoFit/>
          </a:bodyPr>
          <a:lstStyle/>
          <a:p>
            <a:r>
              <a:rPr lang="nl-NL" sz="4000" b="1" dirty="0">
                <a:solidFill>
                  <a:srgbClr val="EE7164"/>
                </a:solidFill>
              </a:rPr>
              <a:t>Burger</a:t>
            </a:r>
          </a:p>
        </p:txBody>
      </p:sp>
      <p:cxnSp>
        <p:nvCxnSpPr>
          <p:cNvPr id="21" name="Rechte verbindingslijn met pijl 20">
            <a:extLst>
              <a:ext uri="{FF2B5EF4-FFF2-40B4-BE49-F238E27FC236}">
                <a16:creationId xmlns:a16="http://schemas.microsoft.com/office/drawing/2014/main" id="{81CE709A-D6D5-47F1-BAD4-C62FDB0AACD1}"/>
              </a:ext>
            </a:extLst>
          </p:cNvPr>
          <p:cNvCxnSpPr>
            <a:cxnSpLocks/>
          </p:cNvCxnSpPr>
          <p:nvPr/>
        </p:nvCxnSpPr>
        <p:spPr>
          <a:xfrm flipV="1">
            <a:off x="6385810" y="4613011"/>
            <a:ext cx="0" cy="1064422"/>
          </a:xfrm>
          <a:prstGeom prst="straightConnector1">
            <a:avLst/>
          </a:prstGeom>
          <a:ln w="63500">
            <a:solidFill>
              <a:srgbClr val="00537D"/>
            </a:solidFill>
            <a:tailEnd type="triangle"/>
          </a:ln>
        </p:spPr>
        <p:style>
          <a:lnRef idx="1">
            <a:schemeClr val="accent1"/>
          </a:lnRef>
          <a:fillRef idx="0">
            <a:schemeClr val="accent1"/>
          </a:fillRef>
          <a:effectRef idx="0">
            <a:schemeClr val="accent1"/>
          </a:effectRef>
          <a:fontRef idx="minor">
            <a:schemeClr val="tx1"/>
          </a:fontRef>
        </p:style>
      </p:cxnSp>
      <p:cxnSp>
        <p:nvCxnSpPr>
          <p:cNvPr id="28" name="Rechte verbindingslijn met pijl 27">
            <a:extLst>
              <a:ext uri="{FF2B5EF4-FFF2-40B4-BE49-F238E27FC236}">
                <a16:creationId xmlns:a16="http://schemas.microsoft.com/office/drawing/2014/main" id="{2BF39EF1-C302-44B1-88A9-2E40892894CA}"/>
              </a:ext>
            </a:extLst>
          </p:cNvPr>
          <p:cNvCxnSpPr>
            <a:cxnSpLocks/>
            <a:endCxn id="2" idx="0"/>
          </p:cNvCxnSpPr>
          <p:nvPr/>
        </p:nvCxnSpPr>
        <p:spPr>
          <a:xfrm>
            <a:off x="4017364" y="2681149"/>
            <a:ext cx="2368446" cy="1053055"/>
          </a:xfrm>
          <a:prstGeom prst="straightConnector1">
            <a:avLst/>
          </a:prstGeom>
          <a:ln w="63500">
            <a:solidFill>
              <a:srgbClr val="00537D"/>
            </a:solidFill>
            <a:tailEnd type="triangle"/>
          </a:ln>
        </p:spPr>
        <p:style>
          <a:lnRef idx="1">
            <a:schemeClr val="accent1"/>
          </a:lnRef>
          <a:fillRef idx="0">
            <a:schemeClr val="accent1"/>
          </a:fillRef>
          <a:effectRef idx="0">
            <a:schemeClr val="accent1"/>
          </a:effectRef>
          <a:fontRef idx="minor">
            <a:schemeClr val="tx1"/>
          </a:fontRef>
        </p:style>
      </p:cxnSp>
      <p:cxnSp>
        <p:nvCxnSpPr>
          <p:cNvPr id="31" name="Rechte verbindingslijn met pijl 30">
            <a:extLst>
              <a:ext uri="{FF2B5EF4-FFF2-40B4-BE49-F238E27FC236}">
                <a16:creationId xmlns:a16="http://schemas.microsoft.com/office/drawing/2014/main" id="{B9637CB9-B21E-4FB8-AAE5-0C312FF44BC8}"/>
              </a:ext>
            </a:extLst>
          </p:cNvPr>
          <p:cNvCxnSpPr>
            <a:cxnSpLocks/>
          </p:cNvCxnSpPr>
          <p:nvPr/>
        </p:nvCxnSpPr>
        <p:spPr>
          <a:xfrm flipH="1">
            <a:off x="6508233" y="2737254"/>
            <a:ext cx="1731364" cy="973100"/>
          </a:xfrm>
          <a:prstGeom prst="straightConnector1">
            <a:avLst/>
          </a:prstGeom>
          <a:ln w="63500">
            <a:solidFill>
              <a:srgbClr val="00537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974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
            <a:ext cx="12192000" cy="1324154"/>
          </a:xfrm>
          <a:prstGeom prst="rect">
            <a:avLst/>
          </a:prstGeom>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2830" y="367711"/>
            <a:ext cx="2274449" cy="654090"/>
          </a:xfrm>
          <a:prstGeom prst="rect">
            <a:avLst/>
          </a:prstGeom>
        </p:spPr>
      </p:pic>
      <p:sp>
        <p:nvSpPr>
          <p:cNvPr id="7" name="Tekstvak 6"/>
          <p:cNvSpPr txBox="1"/>
          <p:nvPr/>
        </p:nvSpPr>
        <p:spPr>
          <a:xfrm>
            <a:off x="133969" y="14103"/>
            <a:ext cx="1574992" cy="1200329"/>
          </a:xfrm>
          <a:prstGeom prst="rect">
            <a:avLst/>
          </a:prstGeom>
          <a:noFill/>
        </p:spPr>
        <p:txBody>
          <a:bodyPr wrap="square" rtlCol="0">
            <a:spAutoFit/>
          </a:bodyPr>
          <a:lstStyle/>
          <a:p>
            <a:pPr algn="r"/>
            <a:r>
              <a:rPr lang="nl-NL" sz="7200" b="1" dirty="0">
                <a:solidFill>
                  <a:schemeClr val="bg1"/>
                </a:solidFill>
                <a:latin typeface="Open Sans" charset="0"/>
                <a:ea typeface="Open Sans" charset="0"/>
                <a:cs typeface="Open Sans" charset="0"/>
              </a:rPr>
              <a:t>1</a:t>
            </a:r>
          </a:p>
        </p:txBody>
      </p:sp>
      <p:sp>
        <p:nvSpPr>
          <p:cNvPr id="12" name="Tekstvak 11"/>
          <p:cNvSpPr txBox="1"/>
          <p:nvPr/>
        </p:nvSpPr>
        <p:spPr>
          <a:xfrm>
            <a:off x="1708961" y="220525"/>
            <a:ext cx="7874192" cy="954107"/>
          </a:xfrm>
          <a:prstGeom prst="rect">
            <a:avLst/>
          </a:prstGeom>
          <a:noFill/>
        </p:spPr>
        <p:txBody>
          <a:bodyPr wrap="square" rtlCol="0">
            <a:spAutoFit/>
          </a:bodyPr>
          <a:lstStyle/>
          <a:p>
            <a:r>
              <a:rPr lang="nl-NL" sz="2800" b="1" dirty="0">
                <a:solidFill>
                  <a:schemeClr val="bg1"/>
                </a:solidFill>
                <a:latin typeface="Open Sans Extrabold" charset="0"/>
                <a:ea typeface="Open Sans Extrabold" charset="0"/>
                <a:cs typeface="Open Sans Extrabold" charset="0"/>
              </a:rPr>
              <a:t>CENTRUMMANAGEMENT</a:t>
            </a:r>
          </a:p>
          <a:p>
            <a:r>
              <a:rPr lang="nl-NL" sz="2800" dirty="0">
                <a:solidFill>
                  <a:schemeClr val="bg1"/>
                </a:solidFill>
                <a:latin typeface="Open Sans Light" charset="0"/>
                <a:ea typeface="Open Sans Light" charset="0"/>
                <a:cs typeface="Open Sans Light" charset="0"/>
              </a:rPr>
              <a:t>Even ontleden</a:t>
            </a:r>
          </a:p>
        </p:txBody>
      </p:sp>
      <p:sp>
        <p:nvSpPr>
          <p:cNvPr id="13" name="Tekstvak 12"/>
          <p:cNvSpPr txBox="1"/>
          <p:nvPr/>
        </p:nvSpPr>
        <p:spPr>
          <a:xfrm>
            <a:off x="3006943" y="2622480"/>
            <a:ext cx="7021261" cy="2339102"/>
          </a:xfrm>
          <a:prstGeom prst="rect">
            <a:avLst/>
          </a:prstGeom>
          <a:noFill/>
        </p:spPr>
        <p:txBody>
          <a:bodyPr wrap="square" rtlCol="0">
            <a:spAutoFit/>
          </a:bodyPr>
          <a:lstStyle/>
          <a:p>
            <a:pPr algn="ctr"/>
            <a:endParaRPr lang="nl-NL" dirty="0"/>
          </a:p>
          <a:p>
            <a:pPr algn="ctr"/>
            <a:r>
              <a:rPr lang="nl-NL" sz="2000" b="1" dirty="0">
                <a:solidFill>
                  <a:srgbClr val="00537D"/>
                </a:solidFill>
              </a:rPr>
              <a:t>Leefbaarheid van een geürbaniseerd gebied: </a:t>
            </a:r>
          </a:p>
          <a:p>
            <a:pPr algn="ctr"/>
            <a:endParaRPr lang="nl-NL" dirty="0"/>
          </a:p>
          <a:p>
            <a:pPr algn="ctr"/>
            <a:r>
              <a:rPr lang="nl-NL" i="1" dirty="0">
                <a:solidFill>
                  <a:srgbClr val="00537D"/>
                </a:solidFill>
              </a:rPr>
              <a:t>“Wonen, werken en recreëren in de infrastructuur dusdanig op elkaar is afgestemd dat de waardering van bewoners en bezoekers voor het betreffende gebied positief geladen is, zodat zij er met plezier verblijven.”</a:t>
            </a:r>
          </a:p>
          <a:p>
            <a:endParaRPr lang="nl-NL" dirty="0"/>
          </a:p>
          <a:p>
            <a:endParaRPr lang="nl-NL" dirty="0"/>
          </a:p>
        </p:txBody>
      </p:sp>
    </p:spTree>
    <p:extLst>
      <p:ext uri="{BB962C8B-B14F-4D97-AF65-F5344CB8AC3E}">
        <p14:creationId xmlns:p14="http://schemas.microsoft.com/office/powerpoint/2010/main" val="75608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1000"/>
                                        <p:tgtEl>
                                          <p:spTgt spid="13">
                                            <p:txEl>
                                              <p:pRg st="1" end="1"/>
                                            </p:txEl>
                                          </p:spTgt>
                                        </p:tgtEl>
                                      </p:cBhvr>
                                    </p:animEffect>
                                    <p:anim calcmode="lin" valueType="num">
                                      <p:cBhvr>
                                        <p:cTn id="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3">
                                            <p:txEl>
                                              <p:pRg st="3" end="3"/>
                                            </p:txEl>
                                          </p:spTgt>
                                        </p:tgtEl>
                                        <p:attrNameLst>
                                          <p:attrName>style.visibility</p:attrName>
                                        </p:attrNameLst>
                                      </p:cBhvr>
                                      <p:to>
                                        <p:strVal val="visible"/>
                                      </p:to>
                                    </p:set>
                                    <p:animEffect transition="in" filter="fade">
                                      <p:cBhvr>
                                        <p:cTn id="14" dur="2000"/>
                                        <p:tgtEl>
                                          <p:spTgt spid="13">
                                            <p:txEl>
                                              <p:pRg st="3" end="3"/>
                                            </p:txEl>
                                          </p:spTgt>
                                        </p:tgtEl>
                                      </p:cBhvr>
                                    </p:animEffect>
                                    <p:anim calcmode="lin" valueType="num">
                                      <p:cBhvr>
                                        <p:cTn id="15" dur="2000" fill="hold"/>
                                        <p:tgtEl>
                                          <p:spTgt spid="13">
                                            <p:txEl>
                                              <p:pRg st="3" end="3"/>
                                            </p:txEl>
                                          </p:spTgt>
                                        </p:tgtEl>
                                        <p:attrNameLst>
                                          <p:attrName>ppt_w</p:attrName>
                                        </p:attrNameLst>
                                      </p:cBhvr>
                                      <p:tavLst>
                                        <p:tav tm="0" fmla="#ppt_w*sin(2.5*pi*$)">
                                          <p:val>
                                            <p:fltVal val="0"/>
                                          </p:val>
                                        </p:tav>
                                        <p:tav tm="100000">
                                          <p:val>
                                            <p:fltVal val="1"/>
                                          </p:val>
                                        </p:tav>
                                      </p:tavLst>
                                    </p:anim>
                                    <p:anim calcmode="lin" valueType="num">
                                      <p:cBhvr>
                                        <p:cTn id="16" dur="2000" fill="hold"/>
                                        <p:tgtEl>
                                          <p:spTgt spid="1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
            <a:ext cx="12192000" cy="1324154"/>
          </a:xfrm>
          <a:prstGeom prst="rect">
            <a:avLst/>
          </a:prstGeom>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2830" y="367711"/>
            <a:ext cx="2274449" cy="654090"/>
          </a:xfrm>
          <a:prstGeom prst="rect">
            <a:avLst/>
          </a:prstGeom>
        </p:spPr>
      </p:pic>
      <p:sp>
        <p:nvSpPr>
          <p:cNvPr id="7" name="Tekstvak 6"/>
          <p:cNvSpPr txBox="1"/>
          <p:nvPr/>
        </p:nvSpPr>
        <p:spPr>
          <a:xfrm>
            <a:off x="133969" y="14103"/>
            <a:ext cx="1574992" cy="1200329"/>
          </a:xfrm>
          <a:prstGeom prst="rect">
            <a:avLst/>
          </a:prstGeom>
          <a:noFill/>
        </p:spPr>
        <p:txBody>
          <a:bodyPr wrap="square" rtlCol="0">
            <a:spAutoFit/>
          </a:bodyPr>
          <a:lstStyle/>
          <a:p>
            <a:pPr algn="r"/>
            <a:r>
              <a:rPr lang="nl-NL" sz="7200" b="1" dirty="0">
                <a:solidFill>
                  <a:schemeClr val="bg1"/>
                </a:solidFill>
                <a:latin typeface="Open Sans" charset="0"/>
                <a:ea typeface="Open Sans" charset="0"/>
                <a:cs typeface="Open Sans" charset="0"/>
              </a:rPr>
              <a:t>1</a:t>
            </a:r>
          </a:p>
        </p:txBody>
      </p:sp>
      <p:sp>
        <p:nvSpPr>
          <p:cNvPr id="12" name="Tekstvak 11"/>
          <p:cNvSpPr txBox="1"/>
          <p:nvPr/>
        </p:nvSpPr>
        <p:spPr>
          <a:xfrm>
            <a:off x="1708961" y="220525"/>
            <a:ext cx="7874192" cy="1231106"/>
          </a:xfrm>
          <a:prstGeom prst="rect">
            <a:avLst/>
          </a:prstGeom>
          <a:noFill/>
        </p:spPr>
        <p:txBody>
          <a:bodyPr wrap="square" rtlCol="0">
            <a:spAutoFit/>
          </a:bodyPr>
          <a:lstStyle/>
          <a:p>
            <a:r>
              <a:rPr lang="nl-NL" sz="2800" b="1" dirty="0">
                <a:solidFill>
                  <a:schemeClr val="bg1"/>
                </a:solidFill>
                <a:latin typeface="Open Sans Extrabold" charset="0"/>
                <a:ea typeface="Open Sans Extrabold" charset="0"/>
                <a:cs typeface="Open Sans Extrabold" charset="0"/>
              </a:rPr>
              <a:t>CENTRUMMANAGEMENT</a:t>
            </a:r>
          </a:p>
          <a:p>
            <a:r>
              <a:rPr lang="nl-NL" sz="2800" dirty="0">
                <a:solidFill>
                  <a:schemeClr val="bg1"/>
                </a:solidFill>
                <a:latin typeface="Open Sans Light" charset="0"/>
                <a:ea typeface="Open Sans Light" charset="0"/>
                <a:cs typeface="Open Sans Light" charset="0"/>
              </a:rPr>
              <a:t>Even ontleden</a:t>
            </a:r>
          </a:p>
          <a:p>
            <a:endParaRPr lang="nl-NL" dirty="0">
              <a:solidFill>
                <a:schemeClr val="bg1"/>
              </a:solidFill>
              <a:latin typeface="Open Sans Light" charset="0"/>
              <a:ea typeface="Open Sans Light" charset="0"/>
              <a:cs typeface="Open Sans Light" charset="0"/>
            </a:endParaRPr>
          </a:p>
        </p:txBody>
      </p:sp>
      <p:pic>
        <p:nvPicPr>
          <p:cNvPr id="11" name="Afbeelding 10">
            <a:extLst>
              <a:ext uri="{FF2B5EF4-FFF2-40B4-BE49-F238E27FC236}">
                <a16:creationId xmlns:a16="http://schemas.microsoft.com/office/drawing/2014/main" id="{53469A3E-F688-4142-BD4E-908F7EF454B8}"/>
              </a:ext>
            </a:extLst>
          </p:cNvPr>
          <p:cNvPicPr>
            <a:picLocks noChangeAspect="1"/>
          </p:cNvPicPr>
          <p:nvPr/>
        </p:nvPicPr>
        <p:blipFill>
          <a:blip r:embed="rId5"/>
          <a:stretch>
            <a:fillRect/>
          </a:stretch>
        </p:blipFill>
        <p:spPr>
          <a:xfrm>
            <a:off x="4126010" y="2422911"/>
            <a:ext cx="3408362" cy="3154283"/>
          </a:xfrm>
          <a:prstGeom prst="rect">
            <a:avLst/>
          </a:prstGeom>
        </p:spPr>
      </p:pic>
      <p:sp>
        <p:nvSpPr>
          <p:cNvPr id="14" name="Tekstvak 13">
            <a:extLst>
              <a:ext uri="{FF2B5EF4-FFF2-40B4-BE49-F238E27FC236}">
                <a16:creationId xmlns:a16="http://schemas.microsoft.com/office/drawing/2014/main" id="{2D1D6387-5E6F-4B80-B1B9-5729C6E8919B}"/>
              </a:ext>
            </a:extLst>
          </p:cNvPr>
          <p:cNvSpPr txBox="1"/>
          <p:nvPr/>
        </p:nvSpPr>
        <p:spPr>
          <a:xfrm>
            <a:off x="3733857" y="1980406"/>
            <a:ext cx="2290780" cy="276999"/>
          </a:xfrm>
          <a:prstGeom prst="rect">
            <a:avLst/>
          </a:prstGeom>
          <a:noFill/>
        </p:spPr>
        <p:txBody>
          <a:bodyPr wrap="square" rtlCol="0">
            <a:spAutoFit/>
          </a:bodyPr>
          <a:lstStyle/>
          <a:p>
            <a:pPr algn="ctr"/>
            <a:r>
              <a:rPr lang="nl-NL" sz="1200" b="1" dirty="0">
                <a:solidFill>
                  <a:srgbClr val="00537D"/>
                </a:solidFill>
              </a:rPr>
              <a:t>Locatieprofiel</a:t>
            </a:r>
          </a:p>
        </p:txBody>
      </p:sp>
      <p:sp>
        <p:nvSpPr>
          <p:cNvPr id="15" name="Tekstvak 14">
            <a:extLst>
              <a:ext uri="{FF2B5EF4-FFF2-40B4-BE49-F238E27FC236}">
                <a16:creationId xmlns:a16="http://schemas.microsoft.com/office/drawing/2014/main" id="{D9F0DC0C-5BED-406A-B71F-210192D24732}"/>
              </a:ext>
            </a:extLst>
          </p:cNvPr>
          <p:cNvSpPr txBox="1"/>
          <p:nvPr/>
        </p:nvSpPr>
        <p:spPr>
          <a:xfrm>
            <a:off x="6225633" y="1988236"/>
            <a:ext cx="1909922" cy="280846"/>
          </a:xfrm>
          <a:prstGeom prst="rect">
            <a:avLst/>
          </a:prstGeom>
          <a:noFill/>
        </p:spPr>
        <p:txBody>
          <a:bodyPr wrap="square" rtlCol="0">
            <a:spAutoFit/>
          </a:bodyPr>
          <a:lstStyle/>
          <a:p>
            <a:r>
              <a:rPr lang="nl-NL" sz="1225" b="1" dirty="0">
                <a:solidFill>
                  <a:srgbClr val="1F618E"/>
                </a:solidFill>
              </a:rPr>
              <a:t>Doelgroep</a:t>
            </a:r>
          </a:p>
        </p:txBody>
      </p:sp>
      <p:sp>
        <p:nvSpPr>
          <p:cNvPr id="16" name="Tekstvak 15">
            <a:extLst>
              <a:ext uri="{FF2B5EF4-FFF2-40B4-BE49-F238E27FC236}">
                <a16:creationId xmlns:a16="http://schemas.microsoft.com/office/drawing/2014/main" id="{83825C66-D78B-4AC2-8DB7-A64E28871FE2}"/>
              </a:ext>
            </a:extLst>
          </p:cNvPr>
          <p:cNvSpPr txBox="1"/>
          <p:nvPr/>
        </p:nvSpPr>
        <p:spPr>
          <a:xfrm>
            <a:off x="4684801" y="5702256"/>
            <a:ext cx="2290780" cy="280846"/>
          </a:xfrm>
          <a:prstGeom prst="rect">
            <a:avLst/>
          </a:prstGeom>
          <a:noFill/>
        </p:spPr>
        <p:txBody>
          <a:bodyPr wrap="square" rtlCol="0">
            <a:spAutoFit/>
          </a:bodyPr>
          <a:lstStyle/>
          <a:p>
            <a:pPr algn="ctr"/>
            <a:r>
              <a:rPr lang="nl-NL" sz="1225" b="1" dirty="0">
                <a:solidFill>
                  <a:srgbClr val="1F618E"/>
                </a:solidFill>
              </a:rPr>
              <a:t>Beleving</a:t>
            </a:r>
          </a:p>
        </p:txBody>
      </p:sp>
      <p:pic>
        <p:nvPicPr>
          <p:cNvPr id="17" name="Afbeelding 16">
            <a:extLst>
              <a:ext uri="{FF2B5EF4-FFF2-40B4-BE49-F238E27FC236}">
                <a16:creationId xmlns:a16="http://schemas.microsoft.com/office/drawing/2014/main" id="{BCA1FA0D-FE2A-4CDB-BE6F-B8A68DD02601}"/>
              </a:ext>
            </a:extLst>
          </p:cNvPr>
          <p:cNvPicPr>
            <a:picLocks noChangeAspect="1"/>
          </p:cNvPicPr>
          <p:nvPr/>
        </p:nvPicPr>
        <p:blipFill>
          <a:blip r:embed="rId6"/>
          <a:stretch>
            <a:fillRect/>
          </a:stretch>
        </p:blipFill>
        <p:spPr>
          <a:xfrm>
            <a:off x="4684801" y="3108565"/>
            <a:ext cx="652987" cy="695571"/>
          </a:xfrm>
          <a:prstGeom prst="rect">
            <a:avLst/>
          </a:prstGeom>
        </p:spPr>
      </p:pic>
      <p:pic>
        <p:nvPicPr>
          <p:cNvPr id="18" name="Afbeelding 17">
            <a:extLst>
              <a:ext uri="{FF2B5EF4-FFF2-40B4-BE49-F238E27FC236}">
                <a16:creationId xmlns:a16="http://schemas.microsoft.com/office/drawing/2014/main" id="{A4B1ABC9-EF1B-4DDB-A6AC-3FD81BA92116}"/>
              </a:ext>
            </a:extLst>
          </p:cNvPr>
          <p:cNvPicPr>
            <a:picLocks noChangeAspect="1"/>
          </p:cNvPicPr>
          <p:nvPr/>
        </p:nvPicPr>
        <p:blipFill>
          <a:blip r:embed="rId7"/>
          <a:stretch>
            <a:fillRect/>
          </a:stretch>
        </p:blipFill>
        <p:spPr>
          <a:xfrm>
            <a:off x="5496384" y="4493215"/>
            <a:ext cx="667613" cy="667613"/>
          </a:xfrm>
          <a:prstGeom prst="rect">
            <a:avLst/>
          </a:prstGeom>
        </p:spPr>
      </p:pic>
      <p:pic>
        <p:nvPicPr>
          <p:cNvPr id="19" name="Afbeelding 18">
            <a:extLst>
              <a:ext uri="{FF2B5EF4-FFF2-40B4-BE49-F238E27FC236}">
                <a16:creationId xmlns:a16="http://schemas.microsoft.com/office/drawing/2014/main" id="{F9DB38FB-5E00-4B1B-9D3D-556F92ABCA09}"/>
              </a:ext>
            </a:extLst>
          </p:cNvPr>
          <p:cNvPicPr>
            <a:picLocks noChangeAspect="1"/>
          </p:cNvPicPr>
          <p:nvPr/>
        </p:nvPicPr>
        <p:blipFill>
          <a:blip r:embed="rId8"/>
          <a:stretch>
            <a:fillRect/>
          </a:stretch>
        </p:blipFill>
        <p:spPr>
          <a:xfrm>
            <a:off x="6302042" y="3038948"/>
            <a:ext cx="640260" cy="765188"/>
          </a:xfrm>
          <a:prstGeom prst="rect">
            <a:avLst/>
          </a:prstGeom>
        </p:spPr>
      </p:pic>
      <p:pic>
        <p:nvPicPr>
          <p:cNvPr id="20" name="Afbeelding 19">
            <a:extLst>
              <a:ext uri="{FF2B5EF4-FFF2-40B4-BE49-F238E27FC236}">
                <a16:creationId xmlns:a16="http://schemas.microsoft.com/office/drawing/2014/main" id="{190253C8-2985-4EAF-A7F5-FC35F8B4A965}"/>
              </a:ext>
            </a:extLst>
          </p:cNvPr>
          <p:cNvPicPr>
            <a:picLocks noChangeAspect="1"/>
          </p:cNvPicPr>
          <p:nvPr/>
        </p:nvPicPr>
        <p:blipFill>
          <a:blip r:embed="rId9"/>
          <a:stretch>
            <a:fillRect/>
          </a:stretch>
        </p:blipFill>
        <p:spPr>
          <a:xfrm rot="5400000">
            <a:off x="5666968" y="5528089"/>
            <a:ext cx="370385" cy="1540022"/>
          </a:xfrm>
          <a:prstGeom prst="rect">
            <a:avLst/>
          </a:prstGeom>
        </p:spPr>
      </p:pic>
      <p:pic>
        <p:nvPicPr>
          <p:cNvPr id="21" name="Afbeelding 20">
            <a:extLst>
              <a:ext uri="{FF2B5EF4-FFF2-40B4-BE49-F238E27FC236}">
                <a16:creationId xmlns:a16="http://schemas.microsoft.com/office/drawing/2014/main" id="{9C9E9E4D-F546-47BC-9280-E1B942ABB3B8}"/>
              </a:ext>
            </a:extLst>
          </p:cNvPr>
          <p:cNvPicPr>
            <a:picLocks noChangeAspect="1"/>
          </p:cNvPicPr>
          <p:nvPr/>
        </p:nvPicPr>
        <p:blipFill>
          <a:blip r:embed="rId10"/>
          <a:stretch>
            <a:fillRect/>
          </a:stretch>
        </p:blipFill>
        <p:spPr>
          <a:xfrm>
            <a:off x="7907970" y="2118905"/>
            <a:ext cx="370385" cy="2124840"/>
          </a:xfrm>
          <a:prstGeom prst="rect">
            <a:avLst/>
          </a:prstGeom>
        </p:spPr>
      </p:pic>
      <p:pic>
        <p:nvPicPr>
          <p:cNvPr id="22" name="Afbeelding 21">
            <a:extLst>
              <a:ext uri="{FF2B5EF4-FFF2-40B4-BE49-F238E27FC236}">
                <a16:creationId xmlns:a16="http://schemas.microsoft.com/office/drawing/2014/main" id="{72E457BA-BBA6-4B6D-8494-5EE48D4EE78F}"/>
              </a:ext>
            </a:extLst>
          </p:cNvPr>
          <p:cNvPicPr>
            <a:picLocks noChangeAspect="1"/>
          </p:cNvPicPr>
          <p:nvPr/>
        </p:nvPicPr>
        <p:blipFill>
          <a:blip r:embed="rId11"/>
          <a:stretch>
            <a:fillRect/>
          </a:stretch>
        </p:blipFill>
        <p:spPr>
          <a:xfrm>
            <a:off x="3468755" y="2128659"/>
            <a:ext cx="370385" cy="2105346"/>
          </a:xfrm>
          <a:prstGeom prst="rect">
            <a:avLst/>
          </a:prstGeom>
        </p:spPr>
      </p:pic>
      <p:sp>
        <p:nvSpPr>
          <p:cNvPr id="2" name="Tekstvak 1">
            <a:extLst>
              <a:ext uri="{FF2B5EF4-FFF2-40B4-BE49-F238E27FC236}">
                <a16:creationId xmlns:a16="http://schemas.microsoft.com/office/drawing/2014/main" id="{52D5F67C-5CBF-40E1-951B-4847507E27E5}"/>
              </a:ext>
            </a:extLst>
          </p:cNvPr>
          <p:cNvSpPr txBox="1"/>
          <p:nvPr/>
        </p:nvSpPr>
        <p:spPr>
          <a:xfrm>
            <a:off x="861441" y="1890521"/>
            <a:ext cx="2263825" cy="2862322"/>
          </a:xfrm>
          <a:prstGeom prst="rect">
            <a:avLst/>
          </a:prstGeom>
          <a:noFill/>
        </p:spPr>
        <p:txBody>
          <a:bodyPr wrap="none" rtlCol="0">
            <a:spAutoFit/>
          </a:bodyPr>
          <a:lstStyle/>
          <a:p>
            <a:pPr algn="r"/>
            <a:endParaRPr lang="nl-NL" dirty="0"/>
          </a:p>
          <a:p>
            <a:pPr algn="r"/>
            <a:r>
              <a:rPr lang="nl-NL" dirty="0">
                <a:solidFill>
                  <a:srgbClr val="00537D"/>
                </a:solidFill>
              </a:rPr>
              <a:t>Erfgoed</a:t>
            </a:r>
          </a:p>
          <a:p>
            <a:pPr algn="r"/>
            <a:endParaRPr lang="nl-NL" dirty="0">
              <a:solidFill>
                <a:srgbClr val="00537D"/>
              </a:solidFill>
            </a:endParaRPr>
          </a:p>
          <a:p>
            <a:pPr algn="r"/>
            <a:r>
              <a:rPr lang="nl-NL" dirty="0">
                <a:solidFill>
                  <a:srgbClr val="00537D"/>
                </a:solidFill>
              </a:rPr>
              <a:t>Horeca</a:t>
            </a:r>
          </a:p>
          <a:p>
            <a:pPr algn="r"/>
            <a:endParaRPr lang="nl-NL" dirty="0">
              <a:solidFill>
                <a:srgbClr val="00537D"/>
              </a:solidFill>
            </a:endParaRPr>
          </a:p>
          <a:p>
            <a:pPr algn="r"/>
            <a:r>
              <a:rPr lang="nl-NL" dirty="0">
                <a:solidFill>
                  <a:srgbClr val="00537D"/>
                </a:solidFill>
              </a:rPr>
              <a:t>Shoppen</a:t>
            </a:r>
          </a:p>
          <a:p>
            <a:pPr algn="r"/>
            <a:endParaRPr lang="nl-NL" dirty="0">
              <a:solidFill>
                <a:srgbClr val="00537D"/>
              </a:solidFill>
            </a:endParaRPr>
          </a:p>
          <a:p>
            <a:pPr algn="r"/>
            <a:r>
              <a:rPr lang="nl-NL" dirty="0">
                <a:solidFill>
                  <a:srgbClr val="00537D"/>
                </a:solidFill>
              </a:rPr>
              <a:t>Recreatief Landschap</a:t>
            </a:r>
          </a:p>
          <a:p>
            <a:pPr algn="r"/>
            <a:endParaRPr lang="nl-NL" dirty="0"/>
          </a:p>
          <a:p>
            <a:endParaRPr lang="nl-NL" dirty="0"/>
          </a:p>
        </p:txBody>
      </p:sp>
      <p:sp>
        <p:nvSpPr>
          <p:cNvPr id="23" name="Tekstvak 22">
            <a:extLst>
              <a:ext uri="{FF2B5EF4-FFF2-40B4-BE49-F238E27FC236}">
                <a16:creationId xmlns:a16="http://schemas.microsoft.com/office/drawing/2014/main" id="{5AE0AF71-A3D9-450C-9355-52C3F624819D}"/>
              </a:ext>
            </a:extLst>
          </p:cNvPr>
          <p:cNvSpPr txBox="1"/>
          <p:nvPr/>
        </p:nvSpPr>
        <p:spPr>
          <a:xfrm>
            <a:off x="8651953" y="2167520"/>
            <a:ext cx="1896481" cy="2308324"/>
          </a:xfrm>
          <a:prstGeom prst="rect">
            <a:avLst/>
          </a:prstGeom>
          <a:noFill/>
        </p:spPr>
        <p:txBody>
          <a:bodyPr wrap="none" rtlCol="0">
            <a:spAutoFit/>
          </a:bodyPr>
          <a:lstStyle/>
          <a:p>
            <a:r>
              <a:rPr lang="nl-NL" dirty="0">
                <a:solidFill>
                  <a:srgbClr val="00537D"/>
                </a:solidFill>
              </a:rPr>
              <a:t>Bewoners</a:t>
            </a:r>
          </a:p>
          <a:p>
            <a:endParaRPr lang="nl-NL" dirty="0">
              <a:solidFill>
                <a:srgbClr val="00537D"/>
              </a:solidFill>
            </a:endParaRPr>
          </a:p>
          <a:p>
            <a:r>
              <a:rPr lang="nl-NL" dirty="0">
                <a:solidFill>
                  <a:srgbClr val="00537D"/>
                </a:solidFill>
              </a:rPr>
              <a:t>Bedrijven</a:t>
            </a:r>
          </a:p>
          <a:p>
            <a:endParaRPr lang="nl-NL" dirty="0">
              <a:solidFill>
                <a:srgbClr val="00537D"/>
              </a:solidFill>
            </a:endParaRPr>
          </a:p>
          <a:p>
            <a:r>
              <a:rPr lang="nl-NL" dirty="0">
                <a:solidFill>
                  <a:srgbClr val="00537D"/>
                </a:solidFill>
              </a:rPr>
              <a:t>Bezoekers</a:t>
            </a:r>
          </a:p>
          <a:p>
            <a:endParaRPr lang="nl-NL" dirty="0">
              <a:solidFill>
                <a:srgbClr val="00537D"/>
              </a:solidFill>
            </a:endParaRPr>
          </a:p>
          <a:p>
            <a:r>
              <a:rPr lang="nl-NL" dirty="0">
                <a:solidFill>
                  <a:srgbClr val="00537D"/>
                </a:solidFill>
              </a:rPr>
              <a:t>Bollebozen (soms</a:t>
            </a:r>
            <a:r>
              <a:rPr lang="nl-NL" dirty="0"/>
              <a:t>)</a:t>
            </a:r>
          </a:p>
          <a:p>
            <a:endParaRPr lang="nl-NL" dirty="0"/>
          </a:p>
        </p:txBody>
      </p:sp>
    </p:spTree>
    <p:extLst>
      <p:ext uri="{BB962C8B-B14F-4D97-AF65-F5344CB8AC3E}">
        <p14:creationId xmlns:p14="http://schemas.microsoft.com/office/powerpoint/2010/main" val="173384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1+#ppt_w/2"/>
                                          </p:val>
                                        </p:tav>
                                        <p:tav tm="100000">
                                          <p:val>
                                            <p:strVal val="#ppt_x"/>
                                          </p:val>
                                        </p:tav>
                                      </p:tavLst>
                                    </p:anim>
                                    <p:anim calcmode="lin" valueType="num">
                                      <p:cBhvr additive="base">
                                        <p:cTn id="18" dur="500" fill="hold"/>
                                        <p:tgtEl>
                                          <p:spTgt spid="21"/>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1+#ppt_w/2"/>
                                          </p:val>
                                        </p:tav>
                                        <p:tav tm="100000">
                                          <p:val>
                                            <p:strVal val="#ppt_x"/>
                                          </p:val>
                                        </p:tav>
                                      </p:tavLst>
                                    </p:anim>
                                    <p:anim calcmode="lin" valueType="num">
                                      <p:cBhvr additive="base">
                                        <p:cTn id="2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4030" cy="6858000"/>
          </a:xfrm>
          <a:prstGeom prst="rect">
            <a:avLst/>
          </a:prstGeom>
        </p:spPr>
      </p:pic>
      <p:sp>
        <p:nvSpPr>
          <p:cNvPr id="7" name="Tekstvak 6"/>
          <p:cNvSpPr txBox="1"/>
          <p:nvPr/>
        </p:nvSpPr>
        <p:spPr>
          <a:xfrm>
            <a:off x="1708961" y="393340"/>
            <a:ext cx="7874192" cy="707886"/>
          </a:xfrm>
          <a:prstGeom prst="rect">
            <a:avLst/>
          </a:prstGeom>
          <a:noFill/>
        </p:spPr>
        <p:txBody>
          <a:bodyPr wrap="square" rtlCol="0">
            <a:spAutoFit/>
          </a:bodyPr>
          <a:lstStyle/>
          <a:p>
            <a:r>
              <a:rPr lang="nl-NL" sz="4000" b="1" dirty="0" err="1">
                <a:solidFill>
                  <a:schemeClr val="bg1"/>
                </a:solidFill>
                <a:latin typeface="Open Sans Extrabold" charset="0"/>
                <a:ea typeface="Open Sans Extrabold" charset="0"/>
                <a:cs typeface="Open Sans Extrabold" charset="0"/>
              </a:rPr>
              <a:t>Wrap</a:t>
            </a:r>
            <a:r>
              <a:rPr lang="nl-NL" sz="4000" b="1" dirty="0">
                <a:solidFill>
                  <a:schemeClr val="bg1"/>
                </a:solidFill>
                <a:latin typeface="Open Sans Extrabold" charset="0"/>
                <a:ea typeface="Open Sans Extrabold" charset="0"/>
                <a:cs typeface="Open Sans Extrabold" charset="0"/>
              </a:rPr>
              <a:t> up:</a:t>
            </a:r>
          </a:p>
        </p:txBody>
      </p:sp>
      <p:sp>
        <p:nvSpPr>
          <p:cNvPr id="2" name="Tekstvak 1"/>
          <p:cNvSpPr txBox="1"/>
          <p:nvPr/>
        </p:nvSpPr>
        <p:spPr>
          <a:xfrm>
            <a:off x="1349188" y="1554539"/>
            <a:ext cx="9493623" cy="4031873"/>
          </a:xfrm>
          <a:prstGeom prst="rect">
            <a:avLst/>
          </a:prstGeom>
          <a:noFill/>
        </p:spPr>
        <p:txBody>
          <a:bodyPr wrap="square" rtlCol="0">
            <a:spAutoFit/>
          </a:bodyPr>
          <a:lstStyle/>
          <a:p>
            <a:pPr marL="342900" indent="-342900">
              <a:buFont typeface="+mj-lt"/>
              <a:buAutoNum type="arabicPeriod"/>
            </a:pPr>
            <a:r>
              <a:rPr lang="nl-NL" sz="2000" b="1" dirty="0">
                <a:solidFill>
                  <a:schemeClr val="bg1"/>
                </a:solidFill>
              </a:rPr>
              <a:t>Centrummanagement gaat over de leefbaarheid van een geürbaniseerd gebied</a:t>
            </a:r>
          </a:p>
          <a:p>
            <a:pPr marL="342900" indent="-342900">
              <a:buFont typeface="+mj-lt"/>
              <a:buAutoNum type="arabicPeriod"/>
            </a:pPr>
            <a:endParaRPr lang="nl-NL" sz="2000" b="1" dirty="0">
              <a:solidFill>
                <a:schemeClr val="bg1"/>
              </a:solidFill>
            </a:endParaRPr>
          </a:p>
          <a:p>
            <a:pPr marL="342900" indent="-342900">
              <a:buFont typeface="+mj-lt"/>
              <a:buAutoNum type="arabicPeriod"/>
            </a:pPr>
            <a:r>
              <a:rPr lang="nl-NL" sz="2000" b="1" dirty="0">
                <a:solidFill>
                  <a:schemeClr val="bg1"/>
                </a:solidFill>
              </a:rPr>
              <a:t>Centrummanagement raakt daarmee bijna alle facetten van het dagelijks leven</a:t>
            </a:r>
          </a:p>
          <a:p>
            <a:pPr marL="342900" indent="-342900">
              <a:buFont typeface="+mj-lt"/>
              <a:buAutoNum type="arabicPeriod"/>
            </a:pPr>
            <a:endParaRPr lang="nl-NL" sz="2000" b="1" dirty="0">
              <a:solidFill>
                <a:schemeClr val="bg1"/>
              </a:solidFill>
            </a:endParaRPr>
          </a:p>
          <a:p>
            <a:pPr marL="342900" indent="-342900">
              <a:buFont typeface="+mj-lt"/>
              <a:buAutoNum type="arabicPeriod"/>
            </a:pPr>
            <a:r>
              <a:rPr lang="nl-NL" sz="2000" b="1" dirty="0">
                <a:solidFill>
                  <a:schemeClr val="bg1"/>
                </a:solidFill>
              </a:rPr>
              <a:t>Centrummanagement bevindt zich midden in het spanningsveld tussen </a:t>
            </a:r>
          </a:p>
          <a:p>
            <a:r>
              <a:rPr lang="nl-NL" sz="2000" b="1" dirty="0">
                <a:solidFill>
                  <a:schemeClr val="bg1"/>
                </a:solidFill>
              </a:rPr>
              <a:t>       burgers, ondernemers en overheid</a:t>
            </a:r>
          </a:p>
          <a:p>
            <a:endParaRPr lang="nl-NL" sz="2000" b="1" dirty="0">
              <a:solidFill>
                <a:schemeClr val="bg1"/>
              </a:solidFill>
            </a:endParaRPr>
          </a:p>
          <a:p>
            <a:r>
              <a:rPr lang="nl-NL" sz="2000" b="1" dirty="0">
                <a:solidFill>
                  <a:schemeClr val="bg1"/>
                </a:solidFill>
              </a:rPr>
              <a:t>4.   Het management van een centrum bevat een symbiose tussen:</a:t>
            </a:r>
          </a:p>
          <a:p>
            <a:pPr marL="742950" lvl="1" indent="-285750">
              <a:buFont typeface="Arial" panose="020B0604020202020204" pitchFamily="34" charset="0"/>
              <a:buChar char="•"/>
            </a:pPr>
            <a:r>
              <a:rPr lang="nl-NL" sz="2000" b="1" dirty="0">
                <a:solidFill>
                  <a:schemeClr val="bg1"/>
                </a:solidFill>
              </a:rPr>
              <a:t>Hoe het gebied er uit ziet </a:t>
            </a:r>
          </a:p>
          <a:p>
            <a:pPr marL="742950" lvl="1" indent="-285750">
              <a:buFont typeface="Arial" panose="020B0604020202020204" pitchFamily="34" charset="0"/>
              <a:buChar char="•"/>
            </a:pPr>
            <a:r>
              <a:rPr lang="nl-NL" sz="2000" b="1" dirty="0">
                <a:solidFill>
                  <a:schemeClr val="bg1"/>
                </a:solidFill>
              </a:rPr>
              <a:t>welke groepen er wel of niet komen</a:t>
            </a:r>
          </a:p>
          <a:p>
            <a:pPr marL="742950" lvl="1" indent="-285750">
              <a:buFont typeface="Arial" panose="020B0604020202020204" pitchFamily="34" charset="0"/>
              <a:buChar char="•"/>
            </a:pPr>
            <a:r>
              <a:rPr lang="nl-NL" sz="2000" b="1" dirty="0">
                <a:solidFill>
                  <a:schemeClr val="bg1"/>
                </a:solidFill>
              </a:rPr>
              <a:t>En wat er te doen is</a:t>
            </a:r>
          </a:p>
          <a:p>
            <a:endParaRPr lang="nl-NL" dirty="0">
              <a:solidFill>
                <a:schemeClr val="bg1"/>
              </a:solidFill>
            </a:endParaRPr>
          </a:p>
          <a:p>
            <a:endParaRPr lang="nl-NL" dirty="0">
              <a:solidFill>
                <a:schemeClr val="bg1"/>
              </a:solidFill>
            </a:endParaRPr>
          </a:p>
        </p:txBody>
      </p:sp>
    </p:spTree>
    <p:extLst>
      <p:ext uri="{BB962C8B-B14F-4D97-AF65-F5344CB8AC3E}">
        <p14:creationId xmlns:p14="http://schemas.microsoft.com/office/powerpoint/2010/main" val="3269322400"/>
      </p:ext>
    </p:extLst>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2866</TotalTime>
  <Words>1309</Words>
  <Application>Microsoft Office PowerPoint</Application>
  <PresentationFormat>Breedbeeld</PresentationFormat>
  <Paragraphs>417</Paragraphs>
  <Slides>29</Slides>
  <Notes>28</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29</vt:i4>
      </vt:variant>
    </vt:vector>
  </HeadingPairs>
  <TitlesOfParts>
    <vt:vector size="38" baseType="lpstr">
      <vt:lpstr>Arial</vt:lpstr>
      <vt:lpstr>Calibri</vt:lpstr>
      <vt:lpstr>Calibri Light</vt:lpstr>
      <vt:lpstr>Helvetica Neue</vt:lpstr>
      <vt:lpstr>Helvetica Neue Condensed</vt:lpstr>
      <vt:lpstr>Open Sans</vt:lpstr>
      <vt:lpstr>Open Sans Extrabold</vt:lpstr>
      <vt:lpstr>Open Sans Light</vt:lpstr>
      <vt:lpstr>Office-thema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Stein van Klaveren</dc:creator>
  <cp:lastModifiedBy>Velden, Maikel van der</cp:lastModifiedBy>
  <cp:revision>205</cp:revision>
  <dcterms:created xsi:type="dcterms:W3CDTF">2016-03-23T10:52:12Z</dcterms:created>
  <dcterms:modified xsi:type="dcterms:W3CDTF">2020-03-13T10:57:32Z</dcterms:modified>
</cp:coreProperties>
</file>